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8.jpeg"/><Relationship Id="rId7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6.jpeg"/><Relationship Id="rId4" Type="http://schemas.openxmlformats.org/officeDocument/2006/relationships/image" Target="../media/image10.pn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2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7.jpeg"/><Relationship Id="rId5" Type="http://schemas.openxmlformats.org/officeDocument/2006/relationships/image" Target="../media/image23.jpeg"/><Relationship Id="rId10" Type="http://schemas.openxmlformats.org/officeDocument/2006/relationships/image" Target="../media/image6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7.jpeg"/><Relationship Id="rId4" Type="http://schemas.openxmlformats.org/officeDocument/2006/relationships/image" Target="../media/image31.jpeg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7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"/><Relationship Id="rId3" Type="http://schemas.openxmlformats.org/officeDocument/2006/relationships/image" Target="../media/image7.jpeg"/><Relationship Id="rId7" Type="http://schemas.openxmlformats.org/officeDocument/2006/relationships/image" Target="../media/image45.t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4.jpeg"/><Relationship Id="rId10" Type="http://schemas.openxmlformats.org/officeDocument/2006/relationships/image" Target="../media/image48.tif"/><Relationship Id="rId4" Type="http://schemas.openxmlformats.org/officeDocument/2006/relationships/image" Target="../media/image43.tif"/><Relationship Id="rId9" Type="http://schemas.openxmlformats.org/officeDocument/2006/relationships/image" Target="../media/image47.t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tif"/><Relationship Id="rId3" Type="http://schemas.openxmlformats.org/officeDocument/2006/relationships/image" Target="../media/image7.jpeg"/><Relationship Id="rId7" Type="http://schemas.openxmlformats.org/officeDocument/2006/relationships/image" Target="../media/image52.t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tif"/><Relationship Id="rId5" Type="http://schemas.openxmlformats.org/officeDocument/2006/relationships/image" Target="../media/image50.tif"/><Relationship Id="rId4" Type="http://schemas.openxmlformats.org/officeDocument/2006/relationships/image" Target="../media/image49.tif"/><Relationship Id="rId9" Type="http://schemas.openxmlformats.org/officeDocument/2006/relationships/image" Target="../media/image54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48530" y="27598"/>
            <a:ext cx="1495470" cy="886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463" y="48379"/>
            <a:ext cx="1495471" cy="884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72705" y="1600200"/>
            <a:ext cx="3276601" cy="1570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31089" y="3372651"/>
            <a:ext cx="3562351" cy="1819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3" descr="Picture 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040" y="3334654"/>
            <a:ext cx="3723775" cy="189527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TextBox 6"/>
          <p:cNvSpPr txBox="1"/>
          <p:nvPr/>
        </p:nvSpPr>
        <p:spPr>
          <a:xfrm>
            <a:off x="3276669" y="304470"/>
            <a:ext cx="3068673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400"/>
            </a:lvl1pPr>
          </a:lstStyle>
          <a:p>
            <a:r>
              <a:t>Clean India </a:t>
            </a:r>
          </a:p>
        </p:txBody>
      </p:sp>
      <p:sp>
        <p:nvSpPr>
          <p:cNvPr id="118" name="Slide Number Placeholder 7"/>
          <p:cNvSpPr txBox="1">
            <a:spLocks noGrp="1"/>
          </p:cNvSpPr>
          <p:nvPr>
            <p:ph type="sldNum" sz="quarter" idx="2"/>
          </p:nvPr>
        </p:nvSpPr>
        <p:spPr>
          <a:xfrm>
            <a:off x="8502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119" name="badge.JPG" descr="badge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723302" y="5469452"/>
            <a:ext cx="1136151" cy="1136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unknown.jpg" descr="unknown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2507" y="5509754"/>
            <a:ext cx="1870747" cy="10555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Content Placeholder 4"/>
          <p:cNvGrpSpPr/>
          <p:nvPr/>
        </p:nvGrpSpPr>
        <p:grpSpPr>
          <a:xfrm>
            <a:off x="304800" y="142521"/>
            <a:ext cx="8755669" cy="781758"/>
            <a:chOff x="0" y="0"/>
            <a:chExt cx="8755668" cy="781756"/>
          </a:xfrm>
        </p:grpSpPr>
        <p:sp>
          <p:nvSpPr>
            <p:cNvPr id="301" name="Rectangle"/>
            <p:cNvSpPr/>
            <p:nvPr/>
          </p:nvSpPr>
          <p:spPr>
            <a:xfrm>
              <a:off x="0" y="0"/>
              <a:ext cx="8755669" cy="781757"/>
            </a:xfrm>
            <a:prstGeom prst="rect">
              <a:avLst/>
            </a:prstGeom>
            <a:solidFill>
              <a:srgbClr val="A6A6A6"/>
            </a:solidFill>
            <a:ln w="9525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219443">
                <a:spcBef>
                  <a:spcPts val="400"/>
                </a:spcBef>
                <a:defRPr sz="2400" b="1"/>
              </a:pPr>
              <a:endParaRPr/>
            </a:p>
          </p:txBody>
        </p:sp>
        <p:sp>
          <p:nvSpPr>
            <p:cNvPr id="302" name="Cleaning Academy : Courses with Certification."/>
            <p:cNvSpPr txBox="1"/>
            <p:nvPr/>
          </p:nvSpPr>
          <p:spPr>
            <a:xfrm>
              <a:off x="0" y="134628"/>
              <a:ext cx="8755669" cy="512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1973" tIns="71973" rIns="71973" bIns="71973" numCol="1" anchor="ctr">
              <a:noAutofit/>
            </a:bodyPr>
            <a:lstStyle/>
            <a:p>
              <a:pPr defTabSz="1219443">
                <a:spcBef>
                  <a:spcPts val="500"/>
                </a:spcBef>
                <a:defRPr sz="2400" b="1">
                  <a:solidFill>
                    <a:srgbClr val="FFFFFF"/>
                  </a:solidFill>
                </a:defRPr>
              </a:pPr>
              <a:r>
                <a:t>Cleaning Academy : </a:t>
              </a:r>
              <a:r>
                <a:rPr sz="2200" i="1"/>
                <a:t>Courses with Certification.</a:t>
              </a:r>
            </a:p>
          </p:txBody>
        </p:sp>
      </p:grpSp>
      <p:sp>
        <p:nvSpPr>
          <p:cNvPr id="304" name="Content Placeholder 3"/>
          <p:cNvSpPr txBox="1"/>
          <p:nvPr/>
        </p:nvSpPr>
        <p:spPr>
          <a:xfrm>
            <a:off x="171245" y="3150910"/>
            <a:ext cx="3236966" cy="990601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To make “Cleaning” and Waste Management  a curriculum”</a:t>
            </a:r>
          </a:p>
        </p:txBody>
      </p:sp>
      <p:grpSp>
        <p:nvGrpSpPr>
          <p:cNvPr id="325" name="Diagram 7"/>
          <p:cNvGrpSpPr/>
          <p:nvPr/>
        </p:nvGrpSpPr>
        <p:grpSpPr>
          <a:xfrm>
            <a:off x="3780709" y="1780370"/>
            <a:ext cx="4630581" cy="4002035"/>
            <a:chOff x="0" y="0"/>
            <a:chExt cx="4630579" cy="4002034"/>
          </a:xfrm>
        </p:grpSpPr>
        <p:grpSp>
          <p:nvGrpSpPr>
            <p:cNvPr id="307" name="Group"/>
            <p:cNvGrpSpPr/>
            <p:nvPr/>
          </p:nvGrpSpPr>
          <p:grpSpPr>
            <a:xfrm>
              <a:off x="1647795" y="0"/>
              <a:ext cx="1334989" cy="867742"/>
              <a:chOff x="0" y="0"/>
              <a:chExt cx="1334987" cy="867741"/>
            </a:xfrm>
          </p:grpSpPr>
          <p:sp>
            <p:nvSpPr>
              <p:cNvPr id="305" name="Rounded Rectangle"/>
              <p:cNvSpPr/>
              <p:nvPr/>
            </p:nvSpPr>
            <p:spPr>
              <a:xfrm>
                <a:off x="0" y="0"/>
                <a:ext cx="1334988" cy="867742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6" name="Modules on cleaning tasks"/>
              <p:cNvSpPr txBox="1"/>
              <p:nvPr/>
            </p:nvSpPr>
            <p:spPr>
              <a:xfrm>
                <a:off x="42360" y="219240"/>
                <a:ext cx="1250268" cy="429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Modules on cleaning tasks</a:t>
                </a:r>
              </a:p>
            </p:txBody>
          </p:sp>
        </p:grpSp>
        <p:sp>
          <p:nvSpPr>
            <p:cNvPr id="308" name="Line"/>
            <p:cNvSpPr/>
            <p:nvPr/>
          </p:nvSpPr>
          <p:spPr>
            <a:xfrm>
              <a:off x="3161366" y="654500"/>
              <a:ext cx="469671" cy="384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0"/>
                  </a:lnTo>
                  <a:cubicBezTo>
                    <a:pt x="8185" y="5592"/>
                    <a:pt x="15497" y="12904"/>
                    <a:pt x="21600" y="21600"/>
                  </a:cubicBezTo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700"/>
                </a:spcBef>
                <a:defRPr sz="3200"/>
              </a:pPr>
              <a:endParaRPr/>
            </a:p>
          </p:txBody>
        </p:sp>
        <p:grpSp>
          <p:nvGrpSpPr>
            <p:cNvPr id="311" name="Group"/>
            <p:cNvGrpSpPr/>
            <p:nvPr/>
          </p:nvGrpSpPr>
          <p:grpSpPr>
            <a:xfrm>
              <a:off x="3295591" y="1197193"/>
              <a:ext cx="1334989" cy="867743"/>
              <a:chOff x="0" y="0"/>
              <a:chExt cx="1334987" cy="867741"/>
            </a:xfrm>
          </p:grpSpPr>
          <p:sp>
            <p:nvSpPr>
              <p:cNvPr id="309" name="Rounded Rectangle"/>
              <p:cNvSpPr/>
              <p:nvPr/>
            </p:nvSpPr>
            <p:spPr>
              <a:xfrm>
                <a:off x="0" y="0"/>
                <a:ext cx="1334988" cy="867742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0" name="Development of cleanliness habits"/>
              <p:cNvSpPr txBox="1"/>
              <p:nvPr/>
            </p:nvSpPr>
            <p:spPr>
              <a:xfrm>
                <a:off x="42359" y="139231"/>
                <a:ext cx="1250269" cy="5892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Development of cleanliness habits</a:t>
                </a:r>
              </a:p>
            </p:txBody>
          </p:sp>
        </p:grpSp>
        <p:sp>
          <p:nvSpPr>
            <p:cNvPr id="312" name="Line"/>
            <p:cNvSpPr/>
            <p:nvPr/>
          </p:nvSpPr>
          <p:spPr>
            <a:xfrm>
              <a:off x="3864136" y="2286509"/>
              <a:ext cx="179585" cy="656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0"/>
                  </a:lnTo>
                  <a:cubicBezTo>
                    <a:pt x="19691" y="7520"/>
                    <a:pt x="12349" y="14861"/>
                    <a:pt x="0" y="21600"/>
                  </a:cubicBezTo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700"/>
                </a:spcBef>
                <a:defRPr sz="3200"/>
              </a:pPr>
              <a:endParaRPr/>
            </a:p>
          </p:txBody>
        </p:sp>
        <p:grpSp>
          <p:nvGrpSpPr>
            <p:cNvPr id="315" name="Group"/>
            <p:cNvGrpSpPr/>
            <p:nvPr/>
          </p:nvGrpSpPr>
          <p:grpSpPr>
            <a:xfrm>
              <a:off x="2666189" y="3134292"/>
              <a:ext cx="1334989" cy="867743"/>
              <a:chOff x="0" y="0"/>
              <a:chExt cx="1334987" cy="867741"/>
            </a:xfrm>
          </p:grpSpPr>
          <p:sp>
            <p:nvSpPr>
              <p:cNvPr id="313" name="Rounded Rectangle"/>
              <p:cNvSpPr/>
              <p:nvPr/>
            </p:nvSpPr>
            <p:spPr>
              <a:xfrm>
                <a:off x="0" y="0"/>
                <a:ext cx="1334988" cy="867742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4" name="Specialized Knowledge"/>
              <p:cNvSpPr txBox="1"/>
              <p:nvPr/>
            </p:nvSpPr>
            <p:spPr>
              <a:xfrm>
                <a:off x="42359" y="219240"/>
                <a:ext cx="1250269" cy="4292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Specialized Knowledge</a:t>
                </a:r>
              </a:p>
            </p:txBody>
          </p:sp>
        </p:grpSp>
        <p:sp>
          <p:nvSpPr>
            <p:cNvPr id="316" name="Line"/>
            <p:cNvSpPr/>
            <p:nvPr/>
          </p:nvSpPr>
          <p:spPr>
            <a:xfrm>
              <a:off x="2102841" y="3885984"/>
              <a:ext cx="424897" cy="13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extrusionOk="0">
                  <a:moveTo>
                    <a:pt x="21600" y="0"/>
                  </a:moveTo>
                  <a:lnTo>
                    <a:pt x="21600" y="0"/>
                  </a:lnTo>
                  <a:cubicBezTo>
                    <a:pt x="14427" y="21600"/>
                    <a:pt x="7173" y="2160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700"/>
                </a:spcBef>
                <a:defRPr sz="3200"/>
              </a:pPr>
              <a:endParaRPr/>
            </a:p>
          </p:txBody>
        </p:sp>
        <p:grpSp>
          <p:nvGrpSpPr>
            <p:cNvPr id="319" name="Group"/>
            <p:cNvGrpSpPr/>
            <p:nvPr/>
          </p:nvGrpSpPr>
          <p:grpSpPr>
            <a:xfrm>
              <a:off x="629402" y="3134292"/>
              <a:ext cx="1334989" cy="867743"/>
              <a:chOff x="0" y="0"/>
              <a:chExt cx="1334987" cy="867741"/>
            </a:xfrm>
          </p:grpSpPr>
          <p:sp>
            <p:nvSpPr>
              <p:cNvPr id="317" name="Rounded Rectangle"/>
              <p:cNvSpPr/>
              <p:nvPr/>
            </p:nvSpPr>
            <p:spPr>
              <a:xfrm>
                <a:off x="0" y="0"/>
                <a:ext cx="1334988" cy="867742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8" name="Future Employment “ Cleaning Specialists “"/>
              <p:cNvSpPr txBox="1"/>
              <p:nvPr/>
            </p:nvSpPr>
            <p:spPr>
              <a:xfrm>
                <a:off x="42360" y="59220"/>
                <a:ext cx="1250268" cy="749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Future Employment “ Cleaning Specialists “</a:t>
                </a:r>
              </a:p>
            </p:txBody>
          </p:sp>
        </p:grpSp>
        <p:sp>
          <p:nvSpPr>
            <p:cNvPr id="320" name="Line"/>
            <p:cNvSpPr/>
            <p:nvPr/>
          </p:nvSpPr>
          <p:spPr>
            <a:xfrm>
              <a:off x="586858" y="2286510"/>
              <a:ext cx="179584" cy="656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21600"/>
                  </a:lnTo>
                  <a:cubicBezTo>
                    <a:pt x="9251" y="14861"/>
                    <a:pt x="1909" y="752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700"/>
                </a:spcBef>
                <a:defRPr sz="3200"/>
              </a:pPr>
              <a:endParaRPr/>
            </a:p>
          </p:txBody>
        </p:sp>
        <p:grpSp>
          <p:nvGrpSpPr>
            <p:cNvPr id="323" name="Group"/>
            <p:cNvGrpSpPr/>
            <p:nvPr/>
          </p:nvGrpSpPr>
          <p:grpSpPr>
            <a:xfrm>
              <a:off x="0" y="1197193"/>
              <a:ext cx="1334988" cy="867743"/>
              <a:chOff x="0" y="0"/>
              <a:chExt cx="1334987" cy="867741"/>
            </a:xfrm>
          </p:grpSpPr>
          <p:sp>
            <p:nvSpPr>
              <p:cNvPr id="321" name="Rounded Rectangle"/>
              <p:cNvSpPr/>
              <p:nvPr/>
            </p:nvSpPr>
            <p:spPr>
              <a:xfrm>
                <a:off x="0" y="0"/>
                <a:ext cx="1334988" cy="867742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533400">
                  <a:lnSpc>
                    <a:spcPct val="90000"/>
                  </a:lnSpc>
                  <a:spcBef>
                    <a:spcPts val="700"/>
                  </a:spcBef>
                  <a:defRPr sz="1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22" name="Certification"/>
              <p:cNvSpPr txBox="1"/>
              <p:nvPr/>
            </p:nvSpPr>
            <p:spPr>
              <a:xfrm>
                <a:off x="42360" y="299251"/>
                <a:ext cx="1250268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 defTabSz="533400">
                  <a:lnSpc>
                    <a:spcPct val="90000"/>
                  </a:lnSpc>
                  <a:spcBef>
                    <a:spcPts val="500"/>
                  </a:spcBef>
                  <a:defRPr sz="1200">
                    <a:solidFill>
                      <a:srgbClr val="FFFFFF"/>
                    </a:solidFill>
                  </a:defRPr>
                </a:lvl1pPr>
              </a:lstStyle>
              <a:p>
                <a:r>
                  <a:t>Certification</a:t>
                </a:r>
              </a:p>
            </p:txBody>
          </p:sp>
        </p:grpSp>
        <p:sp>
          <p:nvSpPr>
            <p:cNvPr id="324" name="Line"/>
            <p:cNvSpPr/>
            <p:nvPr/>
          </p:nvSpPr>
          <p:spPr>
            <a:xfrm>
              <a:off x="999541" y="654500"/>
              <a:ext cx="469671" cy="384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21600"/>
                  </a:lnTo>
                  <a:cubicBezTo>
                    <a:pt x="6103" y="12904"/>
                    <a:pt x="13415" y="5592"/>
                    <a:pt x="21600" y="0"/>
                  </a:cubicBezTo>
                </a:path>
              </a:pathLst>
            </a:custGeom>
            <a:noFill/>
            <a:ln w="9525" cap="flat">
              <a:solidFill>
                <a:schemeClr val="accent1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700"/>
                </a:spcBef>
                <a:defRPr sz="3200"/>
              </a:pPr>
              <a:endParaRPr/>
            </a:p>
          </p:txBody>
        </p:sp>
      </p:grpSp>
      <p:sp>
        <p:nvSpPr>
          <p:cNvPr id="326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327" name="badge.JPG" descr="bad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47438" y="205936"/>
            <a:ext cx="654928" cy="654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unknown.jpg" descr="unknow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78" y="5645692"/>
            <a:ext cx="1600072" cy="902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Content Placeholder 4"/>
          <p:cNvGrpSpPr/>
          <p:nvPr/>
        </p:nvGrpSpPr>
        <p:grpSpPr>
          <a:xfrm>
            <a:off x="304800" y="141641"/>
            <a:ext cx="8775389" cy="783518"/>
            <a:chOff x="0" y="0"/>
            <a:chExt cx="8775388" cy="783516"/>
          </a:xfrm>
        </p:grpSpPr>
        <p:sp>
          <p:nvSpPr>
            <p:cNvPr id="330" name="Rectangle"/>
            <p:cNvSpPr/>
            <p:nvPr/>
          </p:nvSpPr>
          <p:spPr>
            <a:xfrm>
              <a:off x="0" y="0"/>
              <a:ext cx="8775389" cy="783517"/>
            </a:xfrm>
            <a:prstGeom prst="rect">
              <a:avLst/>
            </a:prstGeom>
            <a:solidFill>
              <a:srgbClr val="A6A6A6"/>
            </a:solidFill>
            <a:ln w="9525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219443">
                <a:spcBef>
                  <a:spcPts val="400"/>
                </a:spcBef>
                <a:defRPr sz="2400" b="1"/>
              </a:pPr>
              <a:endParaRPr/>
            </a:p>
          </p:txBody>
        </p:sp>
        <p:sp>
          <p:nvSpPr>
            <p:cNvPr id="331" name="Procure of Right Equipment at RIGHT COST"/>
            <p:cNvSpPr txBox="1"/>
            <p:nvPr/>
          </p:nvSpPr>
          <p:spPr>
            <a:xfrm>
              <a:off x="0" y="141460"/>
              <a:ext cx="8775389" cy="5005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1973" tIns="71973" rIns="71973" bIns="71973" numCol="1" anchor="ctr">
              <a:noAutofit/>
            </a:bodyPr>
            <a:lstStyle/>
            <a:p>
              <a:pPr defTabSz="1219443">
                <a:spcBef>
                  <a:spcPts val="500"/>
                </a:spcBef>
                <a:defRPr sz="2300" b="1">
                  <a:solidFill>
                    <a:srgbClr val="FFFFFF"/>
                  </a:solidFill>
                </a:defRPr>
              </a:pPr>
              <a:r>
                <a:t>Procure of Right Equipment at </a:t>
              </a:r>
              <a:r>
                <a:rPr i="1"/>
                <a:t>RIGHT COST</a:t>
              </a:r>
            </a:p>
          </p:txBody>
        </p:sp>
      </p:grpSp>
      <p:grpSp>
        <p:nvGrpSpPr>
          <p:cNvPr id="342" name="Diagram 5"/>
          <p:cNvGrpSpPr/>
          <p:nvPr/>
        </p:nvGrpSpPr>
        <p:grpSpPr>
          <a:xfrm>
            <a:off x="1526400" y="1235669"/>
            <a:ext cx="7221686" cy="4484344"/>
            <a:chOff x="0" y="0"/>
            <a:chExt cx="7221685" cy="4484343"/>
          </a:xfrm>
        </p:grpSpPr>
        <p:sp>
          <p:nvSpPr>
            <p:cNvPr id="333" name="Shape"/>
            <p:cNvSpPr/>
            <p:nvPr/>
          </p:nvSpPr>
          <p:spPr>
            <a:xfrm>
              <a:off x="0" y="0"/>
              <a:ext cx="7028271" cy="4392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400" y="12000"/>
                    <a:pt x="8475" y="5700"/>
                    <a:pt x="18225" y="2700"/>
                  </a:cubicBezTo>
                  <a:lnTo>
                    <a:pt x="18035" y="0"/>
                  </a:lnTo>
                  <a:lnTo>
                    <a:pt x="21600" y="4320"/>
                  </a:lnTo>
                  <a:lnTo>
                    <a:pt x="18795" y="10800"/>
                  </a:lnTo>
                  <a:lnTo>
                    <a:pt x="18605" y="8100"/>
                  </a:lnTo>
                  <a:cubicBezTo>
                    <a:pt x="9802" y="9300"/>
                    <a:pt x="3600" y="13800"/>
                    <a:pt x="0" y="21600"/>
                  </a:cubicBezTo>
                  <a:close/>
                </a:path>
              </a:pathLst>
            </a:custGeom>
            <a:solidFill>
              <a:srgbClr val="CFD7E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700"/>
                </a:spcBef>
                <a:defRPr sz="3200"/>
              </a:pPr>
              <a:endParaRPr/>
            </a:p>
          </p:txBody>
        </p:sp>
        <p:sp>
          <p:nvSpPr>
            <p:cNvPr id="334" name="Circle"/>
            <p:cNvSpPr/>
            <p:nvPr/>
          </p:nvSpPr>
          <p:spPr>
            <a:xfrm>
              <a:off x="692284" y="3266389"/>
              <a:ext cx="161652" cy="161652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700"/>
                </a:spcBef>
                <a:defRPr sz="3200"/>
              </a:pPr>
              <a:endParaRPr/>
            </a:p>
          </p:txBody>
        </p:sp>
        <p:sp>
          <p:nvSpPr>
            <p:cNvPr id="335" name="Today procurements are made with less knowledge hence sub-standard / not so useful equipment are purchased"/>
            <p:cNvSpPr txBox="1"/>
            <p:nvPr/>
          </p:nvSpPr>
          <p:spPr>
            <a:xfrm>
              <a:off x="229182" y="3267636"/>
              <a:ext cx="2289687" cy="12167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ts val="700"/>
                </a:spcBef>
                <a:defRPr sz="1400"/>
              </a:pPr>
              <a:endParaRPr/>
            </a:p>
            <a:p>
              <a:pPr defTabSz="622300">
                <a:lnSpc>
                  <a:spcPct val="90000"/>
                </a:lnSpc>
                <a:spcBef>
                  <a:spcPts val="500"/>
                </a:spcBef>
                <a:defRPr sz="1400"/>
              </a:pPr>
              <a:r>
                <a:t>Today procurements are made with less knowledge hence sub-standard / not so useful equipment are purchased </a:t>
              </a:r>
            </a:p>
          </p:txBody>
        </p:sp>
        <p:sp>
          <p:nvSpPr>
            <p:cNvPr id="336" name="Circle"/>
            <p:cNvSpPr/>
            <p:nvPr/>
          </p:nvSpPr>
          <p:spPr>
            <a:xfrm>
              <a:off x="1834378" y="2244654"/>
              <a:ext cx="281132" cy="281132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700"/>
                </a:spcBef>
                <a:defRPr sz="3200"/>
              </a:pPr>
              <a:endParaRPr/>
            </a:p>
          </p:txBody>
        </p:sp>
        <p:sp>
          <p:nvSpPr>
            <p:cNvPr id="337" name="To educate the procurement officials on what is the right equipment at the right cost"/>
            <p:cNvSpPr txBox="1"/>
            <p:nvPr/>
          </p:nvSpPr>
          <p:spPr>
            <a:xfrm>
              <a:off x="2317803" y="2259995"/>
              <a:ext cx="1475938" cy="1120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622300">
                <a:lnSpc>
                  <a:spcPct val="90000"/>
                </a:lnSpc>
                <a:spcBef>
                  <a:spcPts val="500"/>
                </a:spcBef>
                <a:defRPr sz="1400"/>
              </a:lvl1pPr>
            </a:lstStyle>
            <a:p>
              <a:r>
                <a:t>To educate the procurement officials on what is the right equipment at the right cost</a:t>
              </a:r>
            </a:p>
          </p:txBody>
        </p:sp>
        <p:sp>
          <p:nvSpPr>
            <p:cNvPr id="338" name="Circle"/>
            <p:cNvSpPr/>
            <p:nvPr/>
          </p:nvSpPr>
          <p:spPr>
            <a:xfrm>
              <a:off x="3292744" y="1491751"/>
              <a:ext cx="372500" cy="372500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700"/>
                </a:spcBef>
                <a:defRPr sz="3200"/>
              </a:pPr>
              <a:endParaRPr/>
            </a:p>
          </p:txBody>
        </p:sp>
        <p:sp>
          <p:nvSpPr>
            <p:cNvPr id="339" name="Formulating right tender specifications to ensure right equipment is procured"/>
            <p:cNvSpPr txBox="1"/>
            <p:nvPr/>
          </p:nvSpPr>
          <p:spPr>
            <a:xfrm>
              <a:off x="3885333" y="1716916"/>
              <a:ext cx="1475938" cy="11204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622300">
                <a:lnSpc>
                  <a:spcPct val="90000"/>
                </a:lnSpc>
                <a:spcBef>
                  <a:spcPts val="500"/>
                </a:spcBef>
                <a:defRPr sz="1400"/>
              </a:lvl1pPr>
            </a:lstStyle>
            <a:p>
              <a:r>
                <a:t>Formulating right tender specifications to ensure right equipment is procured </a:t>
              </a:r>
            </a:p>
          </p:txBody>
        </p:sp>
        <p:sp>
          <p:nvSpPr>
            <p:cNvPr id="340" name="Circle"/>
            <p:cNvSpPr/>
            <p:nvPr/>
          </p:nvSpPr>
          <p:spPr>
            <a:xfrm>
              <a:off x="4881133" y="993622"/>
              <a:ext cx="499008" cy="499008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700"/>
                </a:spcBef>
                <a:defRPr sz="3200"/>
              </a:pPr>
              <a:endParaRPr/>
            </a:p>
          </p:txBody>
        </p:sp>
        <p:sp>
          <p:nvSpPr>
            <p:cNvPr id="341" name="Cost Savings"/>
            <p:cNvSpPr txBox="1"/>
            <p:nvPr/>
          </p:nvSpPr>
          <p:spPr>
            <a:xfrm>
              <a:off x="5055142" y="1109436"/>
              <a:ext cx="2166543" cy="2673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800100">
                <a:lnSpc>
                  <a:spcPct val="90000"/>
                </a:lnSpc>
                <a:spcBef>
                  <a:spcPts val="700"/>
                </a:spcBef>
              </a:lvl1pPr>
            </a:lstStyle>
            <a:p>
              <a:r>
                <a:t>      Cost Savings</a:t>
              </a:r>
            </a:p>
          </p:txBody>
        </p:sp>
      </p:grpSp>
      <p:sp>
        <p:nvSpPr>
          <p:cNvPr id="343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344" name="badge.JPG" descr="bad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78116" y="5521387"/>
            <a:ext cx="654928" cy="654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unknown.jpg" descr="unknow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5700" y="5758647"/>
            <a:ext cx="1600072" cy="902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Content Placeholder 5"/>
          <p:cNvGrpSpPr/>
          <p:nvPr/>
        </p:nvGrpSpPr>
        <p:grpSpPr>
          <a:xfrm>
            <a:off x="687383" y="1578616"/>
            <a:ext cx="7469230" cy="3954381"/>
            <a:chOff x="0" y="12448"/>
            <a:chExt cx="7469228" cy="3954380"/>
          </a:xfrm>
        </p:grpSpPr>
        <p:grpSp>
          <p:nvGrpSpPr>
            <p:cNvPr id="349" name="Group"/>
            <p:cNvGrpSpPr/>
            <p:nvPr/>
          </p:nvGrpSpPr>
          <p:grpSpPr>
            <a:xfrm>
              <a:off x="3797881" y="2690586"/>
              <a:ext cx="3596659" cy="1276243"/>
              <a:chOff x="0" y="0"/>
              <a:chExt cx="3596657" cy="1276242"/>
            </a:xfrm>
          </p:grpSpPr>
          <p:sp>
            <p:nvSpPr>
              <p:cNvPr id="347" name="Rounded Rectangle"/>
              <p:cNvSpPr/>
              <p:nvPr/>
            </p:nvSpPr>
            <p:spPr>
              <a:xfrm>
                <a:off x="0" y="0"/>
                <a:ext cx="3596658" cy="1276243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800100">
                  <a:lnSpc>
                    <a:spcPct val="90000"/>
                  </a:lnSpc>
                  <a:spcBef>
                    <a:spcPts val="700"/>
                  </a:spcBef>
                  <a:defRPr sz="3200"/>
                </a:pPr>
                <a:endParaRPr/>
              </a:p>
            </p:txBody>
          </p:sp>
          <p:sp>
            <p:nvSpPr>
              <p:cNvPr id="348" name="Identifying performers and Non-performers."/>
              <p:cNvSpPr txBox="1"/>
              <p:nvPr/>
            </p:nvSpPr>
            <p:spPr>
              <a:xfrm>
                <a:off x="1107031" y="347095"/>
                <a:ext cx="2461591" cy="9037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87630" tIns="87630" rIns="87630" bIns="87630" numCol="1" anchor="t">
                <a:noAutofit/>
              </a:bodyPr>
              <a:lstStyle/>
              <a:p>
                <a:pPr lvl="1" defTabSz="800100">
                  <a:lnSpc>
                    <a:spcPct val="90000"/>
                  </a:lnSpc>
                  <a:spcBef>
                    <a:spcPts val="300"/>
                  </a:spcBef>
                </a:pPr>
                <a:r>
                  <a:t>Identifying performers and Non-performers.</a:t>
                </a:r>
              </a:p>
            </p:txBody>
          </p:sp>
        </p:grpSp>
        <p:grpSp>
          <p:nvGrpSpPr>
            <p:cNvPr id="352" name="Group"/>
            <p:cNvGrpSpPr/>
            <p:nvPr/>
          </p:nvGrpSpPr>
          <p:grpSpPr>
            <a:xfrm>
              <a:off x="0" y="2618938"/>
              <a:ext cx="3358382" cy="1276243"/>
              <a:chOff x="0" y="0"/>
              <a:chExt cx="3358381" cy="1276242"/>
            </a:xfrm>
          </p:grpSpPr>
          <p:sp>
            <p:nvSpPr>
              <p:cNvPr id="350" name="Rounded Rectangle"/>
              <p:cNvSpPr/>
              <p:nvPr/>
            </p:nvSpPr>
            <p:spPr>
              <a:xfrm>
                <a:off x="0" y="0"/>
                <a:ext cx="3358382" cy="1276243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ts val="700"/>
                  </a:spcBef>
                  <a:defRPr sz="1600"/>
                </a:pPr>
                <a:endParaRPr/>
              </a:p>
            </p:txBody>
          </p:sp>
          <p:sp>
            <p:nvSpPr>
              <p:cNvPr id="351" name="Evaluation of cost Vs Performance"/>
              <p:cNvSpPr txBox="1"/>
              <p:nvPr/>
            </p:nvSpPr>
            <p:spPr>
              <a:xfrm>
                <a:off x="28035" y="347095"/>
                <a:ext cx="2294798" cy="5689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t">
                <a:noAutofit/>
              </a:bodyPr>
              <a:lstStyle/>
              <a:p>
                <a:pPr lvl="1" defTabSz="711200">
                  <a:lnSpc>
                    <a:spcPct val="90000"/>
                  </a:lnSpc>
                  <a:spcBef>
                    <a:spcPts val="200"/>
                  </a:spcBef>
                  <a:defRPr sz="1600"/>
                </a:pPr>
                <a:r>
                  <a:t>Evaluation of cost Vs Performance</a:t>
                </a:r>
              </a:p>
            </p:txBody>
          </p:sp>
        </p:grpSp>
        <p:grpSp>
          <p:nvGrpSpPr>
            <p:cNvPr id="355" name="Group"/>
            <p:cNvGrpSpPr/>
            <p:nvPr/>
          </p:nvGrpSpPr>
          <p:grpSpPr>
            <a:xfrm>
              <a:off x="3785665" y="12448"/>
              <a:ext cx="3683564" cy="1276243"/>
              <a:chOff x="0" y="0"/>
              <a:chExt cx="3683563" cy="1276242"/>
            </a:xfrm>
          </p:grpSpPr>
          <p:sp>
            <p:nvSpPr>
              <p:cNvPr id="353" name="Rounded Rectangle"/>
              <p:cNvSpPr/>
              <p:nvPr/>
            </p:nvSpPr>
            <p:spPr>
              <a:xfrm>
                <a:off x="0" y="0"/>
                <a:ext cx="3683564" cy="1276243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ts val="700"/>
                  </a:spcBef>
                  <a:defRPr sz="1600"/>
                </a:pPr>
                <a:endParaRPr/>
              </a:p>
            </p:txBody>
          </p:sp>
          <p:sp>
            <p:nvSpPr>
              <p:cNvPr id="354" name="Preparing Check-lists"/>
              <p:cNvSpPr txBox="1"/>
              <p:nvPr/>
            </p:nvSpPr>
            <p:spPr>
              <a:xfrm>
                <a:off x="1133104" y="28035"/>
                <a:ext cx="2522425" cy="3560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t">
                <a:noAutofit/>
              </a:bodyPr>
              <a:lstStyle/>
              <a:p>
                <a:pPr lvl="1" defTabSz="711200">
                  <a:lnSpc>
                    <a:spcPct val="90000"/>
                  </a:lnSpc>
                  <a:spcBef>
                    <a:spcPts val="200"/>
                  </a:spcBef>
                  <a:defRPr sz="1600"/>
                </a:pPr>
                <a:r>
                  <a:t>Preparing Check-lists</a:t>
                </a:r>
              </a:p>
            </p:txBody>
          </p:sp>
        </p:grpSp>
        <p:grpSp>
          <p:nvGrpSpPr>
            <p:cNvPr id="358" name="Group"/>
            <p:cNvGrpSpPr/>
            <p:nvPr/>
          </p:nvGrpSpPr>
          <p:grpSpPr>
            <a:xfrm>
              <a:off x="81289" y="18709"/>
              <a:ext cx="2883820" cy="1276243"/>
              <a:chOff x="0" y="0"/>
              <a:chExt cx="2883819" cy="1276242"/>
            </a:xfrm>
          </p:grpSpPr>
          <p:sp>
            <p:nvSpPr>
              <p:cNvPr id="356" name="Rounded Rectangle"/>
              <p:cNvSpPr/>
              <p:nvPr/>
            </p:nvSpPr>
            <p:spPr>
              <a:xfrm>
                <a:off x="0" y="0"/>
                <a:ext cx="2883820" cy="1276243"/>
              </a:xfrm>
              <a:prstGeom prst="roundRect">
                <a:avLst>
                  <a:gd name="adj" fmla="val 10000"/>
                </a:avLst>
              </a:prstGeom>
              <a:solidFill>
                <a:srgbClr val="FFFFFF">
                  <a:alpha val="90000"/>
                </a:srgbClr>
              </a:solidFill>
              <a:ln w="25400" cap="flat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defTabSz="711200">
                  <a:lnSpc>
                    <a:spcPct val="90000"/>
                  </a:lnSpc>
                  <a:spcBef>
                    <a:spcPts val="700"/>
                  </a:spcBef>
                  <a:defRPr sz="1600"/>
                </a:pPr>
                <a:endParaRPr/>
              </a:p>
            </p:txBody>
          </p:sp>
          <p:sp>
            <p:nvSpPr>
              <p:cNvPr id="357" name="Drafting Service Level Agreements"/>
              <p:cNvSpPr txBox="1"/>
              <p:nvPr/>
            </p:nvSpPr>
            <p:spPr>
              <a:xfrm>
                <a:off x="28035" y="28035"/>
                <a:ext cx="1962604" cy="7817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60960" tIns="60960" rIns="60960" bIns="60960" numCol="1" anchor="t">
                <a:noAutofit/>
              </a:bodyPr>
              <a:lstStyle/>
              <a:p>
                <a:pPr lvl="1" defTabSz="711200">
                  <a:lnSpc>
                    <a:spcPct val="90000"/>
                  </a:lnSpc>
                  <a:spcBef>
                    <a:spcPts val="200"/>
                  </a:spcBef>
                  <a:defRPr sz="1600"/>
                </a:pPr>
                <a:r>
                  <a:t>Drafting Service Level Agreements </a:t>
                </a:r>
              </a:p>
            </p:txBody>
          </p:sp>
        </p:grpSp>
        <p:grpSp>
          <p:nvGrpSpPr>
            <p:cNvPr id="361" name="Group"/>
            <p:cNvGrpSpPr/>
            <p:nvPr/>
          </p:nvGrpSpPr>
          <p:grpSpPr>
            <a:xfrm>
              <a:off x="1967815" y="227330"/>
              <a:ext cx="1863852" cy="1726916"/>
              <a:chOff x="0" y="0"/>
              <a:chExt cx="1863851" cy="1726915"/>
            </a:xfrm>
          </p:grpSpPr>
          <p:sp>
            <p:nvSpPr>
              <p:cNvPr id="359" name="Shape"/>
              <p:cNvSpPr/>
              <p:nvPr/>
            </p:nvSpPr>
            <p:spPr>
              <a:xfrm>
                <a:off x="-1" y="-1"/>
                <a:ext cx="1726917" cy="1726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9671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ts val="1300"/>
                  </a:spcBef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0" name="Compliance of Processes"/>
              <p:cNvSpPr txBox="1"/>
              <p:nvPr/>
            </p:nvSpPr>
            <p:spPr>
              <a:xfrm>
                <a:off x="335021" y="817091"/>
                <a:ext cx="1528831" cy="5736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99568" tIns="99568" rIns="99568" bIns="99568" numCol="1" anchor="ctr">
                <a:noAutofit/>
              </a:bodyPr>
              <a:lstStyle>
                <a:lvl1pPr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t>Compliance of Processes </a:t>
                </a:r>
              </a:p>
            </p:txBody>
          </p:sp>
        </p:grpSp>
        <p:grpSp>
          <p:nvGrpSpPr>
            <p:cNvPr id="364" name="Group"/>
            <p:cNvGrpSpPr/>
            <p:nvPr/>
          </p:nvGrpSpPr>
          <p:grpSpPr>
            <a:xfrm>
              <a:off x="3774496" y="227330"/>
              <a:ext cx="1726917" cy="1726916"/>
              <a:chOff x="0" y="0"/>
              <a:chExt cx="1726915" cy="1726915"/>
            </a:xfrm>
          </p:grpSpPr>
          <p:sp>
            <p:nvSpPr>
              <p:cNvPr id="362" name="Shape"/>
              <p:cNvSpPr/>
              <p:nvPr/>
            </p:nvSpPr>
            <p:spPr>
              <a:xfrm rot="5400000">
                <a:off x="0" y="0"/>
                <a:ext cx="1726916" cy="17269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9671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ts val="1300"/>
                  </a:spcBef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3" name="Check Lists"/>
              <p:cNvSpPr txBox="1"/>
              <p:nvPr/>
            </p:nvSpPr>
            <p:spPr>
              <a:xfrm>
                <a:off x="12448" y="844478"/>
                <a:ext cx="1485407" cy="3943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99568" tIns="99568" rIns="99568" bIns="99568" numCol="1" anchor="ctr">
                <a:no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t>Check Lists</a:t>
                </a:r>
              </a:p>
            </p:txBody>
          </p:sp>
        </p:grpSp>
        <p:grpSp>
          <p:nvGrpSpPr>
            <p:cNvPr id="367" name="Group"/>
            <p:cNvGrpSpPr/>
            <p:nvPr/>
          </p:nvGrpSpPr>
          <p:grpSpPr>
            <a:xfrm>
              <a:off x="3500625" y="2034011"/>
              <a:ext cx="1988339" cy="1726916"/>
              <a:chOff x="-261423" y="0"/>
              <a:chExt cx="1988338" cy="1726915"/>
            </a:xfrm>
          </p:grpSpPr>
          <p:sp>
            <p:nvSpPr>
              <p:cNvPr id="365" name="Shape"/>
              <p:cNvSpPr/>
              <p:nvPr/>
            </p:nvSpPr>
            <p:spPr>
              <a:xfrm rot="10800000">
                <a:off x="0" y="-1"/>
                <a:ext cx="1726916" cy="1726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9671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ts val="1300"/>
                  </a:spcBef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6" name="Accountability"/>
              <p:cNvSpPr txBox="1"/>
              <p:nvPr/>
            </p:nvSpPr>
            <p:spPr>
              <a:xfrm>
                <a:off x="-261424" y="438266"/>
                <a:ext cx="1763315" cy="3943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99568" tIns="99568" rIns="99568" bIns="99568" numCol="1" anchor="ctr">
                <a:noAutofit/>
              </a:bodyPr>
              <a:lstStyle>
                <a:lvl1pPr marL="342900" indent="-342900" algn="ctr" defTabSz="622300">
                  <a:lnSpc>
                    <a:spcPct val="90000"/>
                  </a:lnSpc>
                  <a:spcBef>
                    <a:spcPts val="500"/>
                  </a:spcBef>
                  <a:buSzPct val="100000"/>
                  <a:buFont typeface="Arial"/>
                  <a:buChar char="•"/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t>Accountability</a:t>
                </a:r>
              </a:p>
            </p:txBody>
          </p:sp>
        </p:grpSp>
        <p:grpSp>
          <p:nvGrpSpPr>
            <p:cNvPr id="370" name="Group"/>
            <p:cNvGrpSpPr/>
            <p:nvPr/>
          </p:nvGrpSpPr>
          <p:grpSpPr>
            <a:xfrm>
              <a:off x="1967815" y="2034011"/>
              <a:ext cx="1726916" cy="1726916"/>
              <a:chOff x="0" y="0"/>
              <a:chExt cx="1726915" cy="1726915"/>
            </a:xfrm>
          </p:grpSpPr>
          <p:sp>
            <p:nvSpPr>
              <p:cNvPr id="368" name="Shape"/>
              <p:cNvSpPr/>
              <p:nvPr/>
            </p:nvSpPr>
            <p:spPr>
              <a:xfrm rot="16200000">
                <a:off x="-1" y="-1"/>
                <a:ext cx="1726917" cy="1726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0" y="9671"/>
                      <a:pt x="9671" y="0"/>
                      <a:pt x="21600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Bef>
                    <a:spcPts val="1300"/>
                  </a:spcBef>
                  <a:defRPr sz="14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69" name="Cost Analysis"/>
              <p:cNvSpPr txBox="1"/>
              <p:nvPr/>
            </p:nvSpPr>
            <p:spPr>
              <a:xfrm>
                <a:off x="77865" y="425817"/>
                <a:ext cx="1571186" cy="3943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99568" tIns="99568" rIns="99568" bIns="99568" numCol="1" anchor="ctr">
                <a:noAutofit/>
              </a:bodyPr>
              <a:lstStyle>
                <a:lvl1pPr algn="ctr" defTabSz="622300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t>Cost Analysis</a:t>
                </a:r>
              </a:p>
            </p:txBody>
          </p:sp>
        </p:grpSp>
        <p:sp>
          <p:nvSpPr>
            <p:cNvPr id="371" name="Shape"/>
            <p:cNvSpPr/>
            <p:nvPr/>
          </p:nvSpPr>
          <p:spPr>
            <a:xfrm>
              <a:off x="3468896" y="1667589"/>
              <a:ext cx="546090" cy="226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9671"/>
                    <a:pt x="4706" y="0"/>
                    <a:pt x="10510" y="0"/>
                  </a:cubicBezTo>
                  <a:cubicBezTo>
                    <a:pt x="14986" y="0"/>
                    <a:pt x="18971" y="5826"/>
                    <a:pt x="20439" y="14517"/>
                  </a:cubicBezTo>
                  <a:lnTo>
                    <a:pt x="21600" y="14516"/>
                  </a:lnTo>
                  <a:lnTo>
                    <a:pt x="19739" y="21600"/>
                  </a:lnTo>
                  <a:lnTo>
                    <a:pt x="16473" y="14516"/>
                  </a:lnTo>
                  <a:lnTo>
                    <a:pt x="17570" y="14516"/>
                  </a:lnTo>
                  <a:lnTo>
                    <a:pt x="17570" y="14516"/>
                  </a:lnTo>
                  <a:cubicBezTo>
                    <a:pt x="15555" y="6947"/>
                    <a:pt x="10761" y="3981"/>
                    <a:pt x="6862" y="7894"/>
                  </a:cubicBezTo>
                  <a:cubicBezTo>
                    <a:pt x="4222" y="10543"/>
                    <a:pt x="2563" y="15830"/>
                    <a:pt x="2563" y="21600"/>
                  </a:cubicBezTo>
                  <a:close/>
                </a:path>
              </a:pathLst>
            </a:custGeom>
            <a:solidFill>
              <a:srgbClr val="B1C0DA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700"/>
                </a:spcBef>
                <a:defRPr sz="3200"/>
              </a:pPr>
              <a:endParaRPr/>
            </a:p>
          </p:txBody>
        </p:sp>
        <p:sp>
          <p:nvSpPr>
            <p:cNvPr id="372" name="Shape"/>
            <p:cNvSpPr/>
            <p:nvPr/>
          </p:nvSpPr>
          <p:spPr>
            <a:xfrm rot="10800000">
              <a:off x="3454242" y="2093833"/>
              <a:ext cx="546090" cy="226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9671"/>
                    <a:pt x="4706" y="0"/>
                    <a:pt x="10510" y="0"/>
                  </a:cubicBezTo>
                  <a:cubicBezTo>
                    <a:pt x="14986" y="0"/>
                    <a:pt x="18971" y="5826"/>
                    <a:pt x="20439" y="14517"/>
                  </a:cubicBezTo>
                  <a:lnTo>
                    <a:pt x="21600" y="14516"/>
                  </a:lnTo>
                  <a:lnTo>
                    <a:pt x="19739" y="21600"/>
                  </a:lnTo>
                  <a:lnTo>
                    <a:pt x="16473" y="14516"/>
                  </a:lnTo>
                  <a:lnTo>
                    <a:pt x="17570" y="14516"/>
                  </a:lnTo>
                  <a:lnTo>
                    <a:pt x="17570" y="14516"/>
                  </a:lnTo>
                  <a:cubicBezTo>
                    <a:pt x="15555" y="6947"/>
                    <a:pt x="10761" y="3981"/>
                    <a:pt x="6862" y="7894"/>
                  </a:cubicBezTo>
                  <a:cubicBezTo>
                    <a:pt x="4222" y="10543"/>
                    <a:pt x="2563" y="15830"/>
                    <a:pt x="2563" y="21600"/>
                  </a:cubicBezTo>
                  <a:close/>
                </a:path>
              </a:pathLst>
            </a:custGeom>
            <a:solidFill>
              <a:srgbClr val="B1C0DA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700"/>
                </a:spcBef>
                <a:defRPr sz="3200"/>
              </a:pPr>
              <a:endParaRPr/>
            </a:p>
          </p:txBody>
        </p:sp>
      </p:grpSp>
      <p:pic>
        <p:nvPicPr>
          <p:cNvPr id="37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838200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Rectangle 4"/>
          <p:cNvSpPr txBox="1"/>
          <p:nvPr/>
        </p:nvSpPr>
        <p:spPr>
          <a:xfrm>
            <a:off x="464126" y="188266"/>
            <a:ext cx="769675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639851">
              <a:defRPr sz="2400">
                <a:solidFill>
                  <a:srgbClr val="FFFFFF"/>
                </a:solidFill>
              </a:defRPr>
            </a:lvl1pPr>
          </a:lstStyle>
          <a:p>
            <a:r>
              <a:t>Setting standards -  High Performance - Cost Effective. </a:t>
            </a:r>
          </a:p>
        </p:txBody>
      </p:sp>
      <p:pic>
        <p:nvPicPr>
          <p:cNvPr id="376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43835" y="990600"/>
            <a:ext cx="1300164" cy="1065106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378" name="badge.JPG" descr="badg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22560" y="91636"/>
            <a:ext cx="654928" cy="654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unknown.jpg" descr="unknown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35700" y="5774784"/>
            <a:ext cx="1600072" cy="902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Content Placeholder 4"/>
          <p:cNvGrpSpPr/>
          <p:nvPr/>
        </p:nvGrpSpPr>
        <p:grpSpPr>
          <a:xfrm>
            <a:off x="2370074" y="1155274"/>
            <a:ext cx="5371770" cy="5356592"/>
            <a:chOff x="-308079" y="-159737"/>
            <a:chExt cx="5371768" cy="5356590"/>
          </a:xfrm>
        </p:grpSpPr>
        <p:sp>
          <p:nvSpPr>
            <p:cNvPr id="381" name="Oval"/>
            <p:cNvSpPr/>
            <p:nvPr/>
          </p:nvSpPr>
          <p:spPr>
            <a:xfrm>
              <a:off x="174786" y="181200"/>
              <a:ext cx="4247253" cy="1475016"/>
            </a:xfrm>
            <a:prstGeom prst="ellipse">
              <a:avLst/>
            </a:prstGeom>
            <a:solidFill>
              <a:srgbClr val="C0CCE1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700"/>
                </a:spcBef>
                <a:defRPr sz="3200"/>
              </a:pPr>
              <a:endParaRPr/>
            </a:p>
          </p:txBody>
        </p:sp>
        <p:sp>
          <p:nvSpPr>
            <p:cNvPr id="382" name="Shape"/>
            <p:cNvSpPr/>
            <p:nvPr/>
          </p:nvSpPr>
          <p:spPr>
            <a:xfrm>
              <a:off x="2048187" y="3635750"/>
              <a:ext cx="823112" cy="86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360"/>
                  </a:moveTo>
                  <a:lnTo>
                    <a:pt x="5400" y="1136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1360"/>
                  </a:lnTo>
                  <a:lnTo>
                    <a:pt x="21600" y="1136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B1C0DA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700"/>
                </a:spcBef>
                <a:defRPr sz="3200"/>
              </a:pPr>
              <a:endParaRPr/>
            </a:p>
          </p:txBody>
        </p:sp>
        <p:sp>
          <p:nvSpPr>
            <p:cNvPr id="383" name="Cost Savings with effective results"/>
            <p:cNvSpPr txBox="1"/>
            <p:nvPr/>
          </p:nvSpPr>
          <p:spPr>
            <a:xfrm>
              <a:off x="149286" y="4219767"/>
              <a:ext cx="4914404" cy="9770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142239" tIns="142239" rIns="142239" bIns="142239" numCol="1" anchor="ctr">
              <a:noAutofit/>
            </a:bodyPr>
            <a:lstStyle>
              <a:lvl1pPr algn="ctr" defTabSz="889000">
                <a:lnSpc>
                  <a:spcPct val="90000"/>
                </a:lnSpc>
                <a:spcBef>
                  <a:spcPts val="800"/>
                </a:spcBef>
                <a:defRPr sz="2000"/>
              </a:lvl1pPr>
            </a:lstStyle>
            <a:p>
              <a:r>
                <a:t>Cost Savings with effective results</a:t>
              </a:r>
            </a:p>
          </p:txBody>
        </p:sp>
        <p:grpSp>
          <p:nvGrpSpPr>
            <p:cNvPr id="386" name="Group"/>
            <p:cNvGrpSpPr/>
            <p:nvPr/>
          </p:nvGrpSpPr>
          <p:grpSpPr>
            <a:xfrm>
              <a:off x="1537554" y="1770133"/>
              <a:ext cx="1662990" cy="1481602"/>
              <a:chOff x="-181388" y="0"/>
              <a:chExt cx="1662988" cy="1481600"/>
            </a:xfrm>
          </p:grpSpPr>
          <p:sp>
            <p:nvSpPr>
              <p:cNvPr id="384" name="Circle"/>
              <p:cNvSpPr/>
              <p:nvPr/>
            </p:nvSpPr>
            <p:spPr>
              <a:xfrm>
                <a:off x="0" y="0"/>
                <a:ext cx="1481601" cy="1481601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ts val="1300"/>
                  </a:spcBef>
                  <a:defRPr sz="15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5" name="Inculcate feeling of cleanliness"/>
              <p:cNvSpPr txBox="1"/>
              <p:nvPr/>
            </p:nvSpPr>
            <p:spPr>
              <a:xfrm>
                <a:off x="-181389" y="27572"/>
                <a:ext cx="1551185" cy="11503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19050" tIns="19050" rIns="19050" bIns="19050" numCol="1" anchor="ctr">
                <a:noAutofit/>
              </a:bodyPr>
              <a:lstStyle>
                <a:lvl1pPr marL="342900" indent="-342900" algn="ctr" defTabSz="666750">
                  <a:lnSpc>
                    <a:spcPct val="90000"/>
                  </a:lnSpc>
                  <a:spcBef>
                    <a:spcPts val="600"/>
                  </a:spcBef>
                  <a:buSzPct val="100000"/>
                  <a:buFont typeface="Arial"/>
                  <a:buChar char="•"/>
                  <a:defRPr sz="1500">
                    <a:solidFill>
                      <a:srgbClr val="FFFFFF"/>
                    </a:solidFill>
                  </a:defRPr>
                </a:lvl1pPr>
              </a:lstStyle>
              <a:p>
                <a:r>
                  <a:t>Inculcate feeling of cleanliness</a:t>
                </a:r>
              </a:p>
            </p:txBody>
          </p:sp>
        </p:grpSp>
        <p:sp>
          <p:nvSpPr>
            <p:cNvPr id="387" name="Group"/>
            <p:cNvSpPr/>
            <p:nvPr/>
          </p:nvSpPr>
          <p:spPr>
            <a:xfrm>
              <a:off x="376644" y="808483"/>
              <a:ext cx="2017742" cy="1387265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ts val="1300"/>
                </a:spcBef>
                <a:defRPr sz="15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90" name="Group"/>
            <p:cNvGrpSpPr/>
            <p:nvPr/>
          </p:nvGrpSpPr>
          <p:grpSpPr>
            <a:xfrm>
              <a:off x="2173299" y="300386"/>
              <a:ext cx="2044574" cy="1481602"/>
              <a:chOff x="0" y="85509"/>
              <a:chExt cx="2044572" cy="1481600"/>
            </a:xfrm>
          </p:grpSpPr>
          <p:sp>
            <p:nvSpPr>
              <p:cNvPr id="388" name="Oval"/>
              <p:cNvSpPr/>
              <p:nvPr/>
            </p:nvSpPr>
            <p:spPr>
              <a:xfrm>
                <a:off x="0" y="85509"/>
                <a:ext cx="2044573" cy="1481602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666750">
                  <a:lnSpc>
                    <a:spcPct val="90000"/>
                  </a:lnSpc>
                  <a:spcBef>
                    <a:spcPts val="1300"/>
                  </a:spcBef>
                  <a:defRPr sz="15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89" name="Setting of systems and processes"/>
              <p:cNvSpPr txBox="1"/>
              <p:nvPr/>
            </p:nvSpPr>
            <p:spPr>
              <a:xfrm>
                <a:off x="216975" y="339245"/>
                <a:ext cx="1718685" cy="97413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19050" tIns="19050" rIns="19050" bIns="19050" numCol="1" anchor="ctr">
                <a:noAutofit/>
              </a:bodyPr>
              <a:lstStyle>
                <a:lvl1pPr algn="ctr" defTabSz="666750">
                  <a:lnSpc>
                    <a:spcPct val="90000"/>
                  </a:lnSpc>
                  <a:spcBef>
                    <a:spcPts val="600"/>
                  </a:spcBef>
                  <a:defRPr sz="1500">
                    <a:solidFill>
                      <a:srgbClr val="FFFFFF"/>
                    </a:solidFill>
                  </a:defRPr>
                </a:lvl1pPr>
              </a:lstStyle>
              <a:p>
                <a:r>
                  <a:t>Setting of systems and processes</a:t>
                </a:r>
              </a:p>
            </p:txBody>
          </p:sp>
        </p:grpSp>
        <p:sp>
          <p:nvSpPr>
            <p:cNvPr id="391" name="Shape"/>
            <p:cNvSpPr/>
            <p:nvPr/>
          </p:nvSpPr>
          <p:spPr>
            <a:xfrm>
              <a:off x="-308080" y="-159738"/>
              <a:ext cx="5247868" cy="35742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7" h="21157" extrusionOk="0">
                  <a:moveTo>
                    <a:pt x="103" y="6026"/>
                  </a:moveTo>
                  <a:lnTo>
                    <a:pt x="103" y="6026"/>
                  </a:lnTo>
                  <a:cubicBezTo>
                    <a:pt x="-699" y="3134"/>
                    <a:pt x="3276" y="459"/>
                    <a:pt x="8982" y="53"/>
                  </a:cubicBezTo>
                  <a:cubicBezTo>
                    <a:pt x="14688" y="-354"/>
                    <a:pt x="19964" y="1661"/>
                    <a:pt x="20766" y="4554"/>
                  </a:cubicBezTo>
                  <a:cubicBezTo>
                    <a:pt x="20901" y="5042"/>
                    <a:pt x="20901" y="5538"/>
                    <a:pt x="20766" y="6026"/>
                  </a:cubicBezTo>
                  <a:lnTo>
                    <a:pt x="13017" y="20019"/>
                  </a:lnTo>
                  <a:cubicBezTo>
                    <a:pt x="12817" y="20742"/>
                    <a:pt x="11498" y="21246"/>
                    <a:pt x="10071" y="21144"/>
                  </a:cubicBezTo>
                  <a:cubicBezTo>
                    <a:pt x="8919" y="21062"/>
                    <a:pt x="8013" y="20603"/>
                    <a:pt x="7851" y="20019"/>
                  </a:cubicBezTo>
                  <a:close/>
                  <a:moveTo>
                    <a:pt x="836" y="5290"/>
                  </a:moveTo>
                  <a:cubicBezTo>
                    <a:pt x="836" y="7627"/>
                    <a:pt x="5133" y="9521"/>
                    <a:pt x="10434" y="9521"/>
                  </a:cubicBezTo>
                  <a:cubicBezTo>
                    <a:pt x="15735" y="9521"/>
                    <a:pt x="20033" y="7627"/>
                    <a:pt x="20033" y="5290"/>
                  </a:cubicBezTo>
                  <a:cubicBezTo>
                    <a:pt x="20033" y="2953"/>
                    <a:pt x="15735" y="1059"/>
                    <a:pt x="10434" y="1059"/>
                  </a:cubicBezTo>
                  <a:cubicBezTo>
                    <a:pt x="5133" y="1059"/>
                    <a:pt x="836" y="2953"/>
                    <a:pt x="836" y="5290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952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/>
              </a:pPr>
              <a:endParaRPr/>
            </a:p>
          </p:txBody>
        </p:sp>
      </p:grpSp>
      <p:grpSp>
        <p:nvGrpSpPr>
          <p:cNvPr id="395" name="Content Placeholder 4"/>
          <p:cNvGrpSpPr/>
          <p:nvPr/>
        </p:nvGrpSpPr>
        <p:grpSpPr>
          <a:xfrm>
            <a:off x="304800" y="142053"/>
            <a:ext cx="8766172" cy="782694"/>
            <a:chOff x="0" y="0"/>
            <a:chExt cx="8766171" cy="782693"/>
          </a:xfrm>
        </p:grpSpPr>
        <p:sp>
          <p:nvSpPr>
            <p:cNvPr id="393" name="Rectangle"/>
            <p:cNvSpPr/>
            <p:nvPr/>
          </p:nvSpPr>
          <p:spPr>
            <a:xfrm>
              <a:off x="0" y="0"/>
              <a:ext cx="8766172" cy="782694"/>
            </a:xfrm>
            <a:prstGeom prst="rect">
              <a:avLst/>
            </a:prstGeom>
            <a:solidFill>
              <a:srgbClr val="A6A6A6"/>
            </a:solidFill>
            <a:ln w="9525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219443">
                <a:spcBef>
                  <a:spcPts val="400"/>
                </a:spcBef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4" name="Building up for the future – Role model India"/>
            <p:cNvSpPr txBox="1"/>
            <p:nvPr/>
          </p:nvSpPr>
          <p:spPr>
            <a:xfrm>
              <a:off x="0" y="134789"/>
              <a:ext cx="8766172" cy="5131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1973" tIns="71973" rIns="71973" bIns="71973" numCol="1" anchor="ctr">
              <a:noAutofit/>
            </a:bodyPr>
            <a:lstStyle/>
            <a:p>
              <a:pPr defTabSz="1219443">
                <a:spcBef>
                  <a:spcPts val="500"/>
                </a:spcBef>
                <a:defRPr sz="2400">
                  <a:solidFill>
                    <a:srgbClr val="FFFFFF"/>
                  </a:solidFill>
                </a:defRPr>
              </a:pPr>
              <a:r>
                <a:t>Building up for the future – </a:t>
              </a:r>
              <a:r>
                <a:rPr i="1">
                  <a:solidFill>
                    <a:srgbClr val="0A0A0A"/>
                  </a:solidFill>
                </a:rPr>
                <a:t>Role model India</a:t>
              </a:r>
            </a:p>
          </p:txBody>
        </p:sp>
      </p:grpSp>
      <p:sp>
        <p:nvSpPr>
          <p:cNvPr id="396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397" name="Educate on right…"/>
          <p:cNvSpPr txBox="1"/>
          <p:nvPr/>
        </p:nvSpPr>
        <p:spPr>
          <a:xfrm>
            <a:off x="1874057" y="2551429"/>
            <a:ext cx="4681561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3">
              <a:defRPr sz="1500">
                <a:solidFill>
                  <a:srgbClr val="FFFFFF"/>
                </a:solidFill>
              </a:defRPr>
            </a:pPr>
            <a:r>
              <a:t>Educate on right </a:t>
            </a:r>
          </a:p>
          <a:p>
            <a:pPr lvl="3">
              <a:defRPr sz="1500">
                <a:solidFill>
                  <a:srgbClr val="FFFFFF"/>
                </a:solidFill>
              </a:defRPr>
            </a:pPr>
            <a:r>
              <a:t>processes</a:t>
            </a:r>
          </a:p>
        </p:txBody>
      </p:sp>
      <p:pic>
        <p:nvPicPr>
          <p:cNvPr id="398" name="badge.JPG" descr="bad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42427" y="205936"/>
            <a:ext cx="654929" cy="654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unknown.jpg" descr="unknow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563" y="5613419"/>
            <a:ext cx="1600072" cy="902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838200"/>
          </a:xfrm>
          <a:prstGeom prst="rect">
            <a:avLst/>
          </a:prstGeom>
          <a:ln w="12700">
            <a:miter lim="400000"/>
          </a:ln>
        </p:spPr>
      </p:pic>
      <p:sp>
        <p:nvSpPr>
          <p:cNvPr id="402" name="Title 1"/>
          <p:cNvSpPr txBox="1">
            <a:spLocks noGrp="1"/>
          </p:cNvSpPr>
          <p:nvPr>
            <p:ph type="title"/>
          </p:nvPr>
        </p:nvSpPr>
        <p:spPr>
          <a:xfrm>
            <a:off x="152400" y="137318"/>
            <a:ext cx="8229600" cy="563564"/>
          </a:xfrm>
          <a:prstGeom prst="rect">
            <a:avLst/>
          </a:prstGeom>
        </p:spPr>
        <p:txBody>
          <a:bodyPr/>
          <a:lstStyle>
            <a:lvl1pPr algn="l">
              <a:defRPr sz="2800">
                <a:solidFill>
                  <a:srgbClr val="FFFFFF"/>
                </a:solidFill>
              </a:defRPr>
            </a:lvl1pPr>
          </a:lstStyle>
          <a:p>
            <a:r>
              <a:t>Areas of prime Importance </a:t>
            </a:r>
          </a:p>
        </p:txBody>
      </p:sp>
      <p:grpSp>
        <p:nvGrpSpPr>
          <p:cNvPr id="421" name="Content Placeholder 5"/>
          <p:cNvGrpSpPr/>
          <p:nvPr/>
        </p:nvGrpSpPr>
        <p:grpSpPr>
          <a:xfrm>
            <a:off x="2209800" y="1600200"/>
            <a:ext cx="5029200" cy="5029201"/>
            <a:chOff x="0" y="0"/>
            <a:chExt cx="5029199" cy="5029200"/>
          </a:xfrm>
        </p:grpSpPr>
        <p:grpSp>
          <p:nvGrpSpPr>
            <p:cNvPr id="405" name="Group"/>
            <p:cNvGrpSpPr/>
            <p:nvPr/>
          </p:nvGrpSpPr>
          <p:grpSpPr>
            <a:xfrm>
              <a:off x="0" y="0"/>
              <a:ext cx="5029200" cy="5029200"/>
              <a:chOff x="0" y="0"/>
              <a:chExt cx="5029199" cy="5029199"/>
            </a:xfrm>
          </p:grpSpPr>
          <p:sp>
            <p:nvSpPr>
              <p:cNvPr id="403" name="Circle"/>
              <p:cNvSpPr/>
              <p:nvPr/>
            </p:nvSpPr>
            <p:spPr>
              <a:xfrm>
                <a:off x="0" y="0"/>
                <a:ext cx="5029200" cy="5029200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1300"/>
                  </a:spcBef>
                  <a:defRPr sz="1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4" name="Schools"/>
              <p:cNvSpPr txBox="1"/>
              <p:nvPr/>
            </p:nvSpPr>
            <p:spPr>
              <a:xfrm>
                <a:off x="1571625" y="268477"/>
                <a:ext cx="1885950" cy="4688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113792" tIns="113792" rIns="113792" bIns="113792" numCol="1" anchor="ctr">
                <a:spAutoFit/>
              </a:bodyPr>
              <a:lstStyle>
                <a:lvl1pPr algn="ctr" defTabSz="711200">
                  <a:lnSpc>
                    <a:spcPct val="90000"/>
                  </a:lnSpc>
                  <a:spcBef>
                    <a:spcPts val="600"/>
                  </a:spcBef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r>
                  <a:t>Schools</a:t>
                </a:r>
              </a:p>
            </p:txBody>
          </p:sp>
        </p:grpSp>
        <p:grpSp>
          <p:nvGrpSpPr>
            <p:cNvPr id="408" name="Group"/>
            <p:cNvGrpSpPr/>
            <p:nvPr/>
          </p:nvGrpSpPr>
          <p:grpSpPr>
            <a:xfrm>
              <a:off x="377189" y="754378"/>
              <a:ext cx="4274821" cy="4274821"/>
              <a:chOff x="0" y="0"/>
              <a:chExt cx="4274820" cy="4274820"/>
            </a:xfrm>
          </p:grpSpPr>
          <p:sp>
            <p:nvSpPr>
              <p:cNvPr id="406" name="Circle"/>
              <p:cNvSpPr/>
              <p:nvPr/>
            </p:nvSpPr>
            <p:spPr>
              <a:xfrm>
                <a:off x="-1" y="-1"/>
                <a:ext cx="4274822" cy="4274822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1300"/>
                  </a:spcBef>
                  <a:defRPr sz="1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7" name="Hospitals"/>
              <p:cNvSpPr txBox="1"/>
              <p:nvPr/>
            </p:nvSpPr>
            <p:spPr>
              <a:xfrm>
                <a:off x="1215651" y="257162"/>
                <a:ext cx="1843517" cy="4688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113792" tIns="113792" rIns="113792" bIns="113792" numCol="1" anchor="ctr">
                <a:spAutoFit/>
              </a:bodyPr>
              <a:lstStyle>
                <a:lvl1pPr algn="ctr" defTabSz="711200">
                  <a:lnSpc>
                    <a:spcPct val="90000"/>
                  </a:lnSpc>
                  <a:spcBef>
                    <a:spcPts val="600"/>
                  </a:spcBef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r>
                  <a:t>Hospitals</a:t>
                </a:r>
              </a:p>
            </p:txBody>
          </p:sp>
        </p:grpSp>
        <p:grpSp>
          <p:nvGrpSpPr>
            <p:cNvPr id="411" name="Group"/>
            <p:cNvGrpSpPr/>
            <p:nvPr/>
          </p:nvGrpSpPr>
          <p:grpSpPr>
            <a:xfrm>
              <a:off x="754378" y="1508758"/>
              <a:ext cx="3520441" cy="3520441"/>
              <a:chOff x="0" y="0"/>
              <a:chExt cx="3520440" cy="3520440"/>
            </a:xfrm>
          </p:grpSpPr>
          <p:sp>
            <p:nvSpPr>
              <p:cNvPr id="409" name="Circle"/>
              <p:cNvSpPr/>
              <p:nvPr/>
            </p:nvSpPr>
            <p:spPr>
              <a:xfrm>
                <a:off x="-1" y="-1"/>
                <a:ext cx="3520442" cy="3520442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1300"/>
                  </a:spcBef>
                  <a:defRPr sz="1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0" name="Roads"/>
              <p:cNvSpPr txBox="1"/>
              <p:nvPr/>
            </p:nvSpPr>
            <p:spPr>
              <a:xfrm>
                <a:off x="849306" y="251379"/>
                <a:ext cx="1821828" cy="4688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113792" tIns="113792" rIns="113792" bIns="113792" numCol="1" anchor="ctr">
                <a:spAutoFit/>
              </a:bodyPr>
              <a:lstStyle>
                <a:lvl1pPr algn="ctr" defTabSz="711200">
                  <a:lnSpc>
                    <a:spcPct val="90000"/>
                  </a:lnSpc>
                  <a:spcBef>
                    <a:spcPts val="600"/>
                  </a:spcBef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r>
                  <a:t>Roads</a:t>
                </a:r>
              </a:p>
            </p:txBody>
          </p:sp>
        </p:grpSp>
        <p:grpSp>
          <p:nvGrpSpPr>
            <p:cNvPr id="414" name="Group"/>
            <p:cNvGrpSpPr/>
            <p:nvPr/>
          </p:nvGrpSpPr>
          <p:grpSpPr>
            <a:xfrm>
              <a:off x="1131569" y="2263139"/>
              <a:ext cx="2766061" cy="2766061"/>
              <a:chOff x="0" y="0"/>
              <a:chExt cx="2766060" cy="2766060"/>
            </a:xfrm>
          </p:grpSpPr>
          <p:sp>
            <p:nvSpPr>
              <p:cNvPr id="412" name="Circle"/>
              <p:cNvSpPr/>
              <p:nvPr/>
            </p:nvSpPr>
            <p:spPr>
              <a:xfrm>
                <a:off x="-1" y="-1"/>
                <a:ext cx="2766062" cy="2766062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1300"/>
                  </a:spcBef>
                  <a:defRPr sz="1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3" name="Buildings"/>
              <p:cNvSpPr txBox="1"/>
              <p:nvPr/>
            </p:nvSpPr>
            <p:spPr>
              <a:xfrm>
                <a:off x="636192" y="263448"/>
                <a:ext cx="1493673" cy="4688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113792" tIns="113792" rIns="113792" bIns="113792" numCol="1" anchor="ctr">
                <a:spAutoFit/>
              </a:bodyPr>
              <a:lstStyle>
                <a:lvl1pPr algn="ctr" defTabSz="711200">
                  <a:lnSpc>
                    <a:spcPct val="90000"/>
                  </a:lnSpc>
                  <a:spcBef>
                    <a:spcPts val="600"/>
                  </a:spcBef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r>
                  <a:t>Buildings</a:t>
                </a:r>
              </a:p>
            </p:txBody>
          </p:sp>
        </p:grpSp>
        <p:grpSp>
          <p:nvGrpSpPr>
            <p:cNvPr id="417" name="Group"/>
            <p:cNvGrpSpPr/>
            <p:nvPr/>
          </p:nvGrpSpPr>
          <p:grpSpPr>
            <a:xfrm>
              <a:off x="1508759" y="3017518"/>
              <a:ext cx="2011681" cy="2011681"/>
              <a:chOff x="0" y="0"/>
              <a:chExt cx="2011680" cy="2011680"/>
            </a:xfrm>
          </p:grpSpPr>
          <p:sp>
            <p:nvSpPr>
              <p:cNvPr id="415" name="Circle"/>
              <p:cNvSpPr/>
              <p:nvPr/>
            </p:nvSpPr>
            <p:spPr>
              <a:xfrm>
                <a:off x="-1" y="-1"/>
                <a:ext cx="2011682" cy="2011682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1300"/>
                  </a:spcBef>
                  <a:defRPr sz="1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6" name="Toilets"/>
              <p:cNvSpPr txBox="1"/>
              <p:nvPr/>
            </p:nvSpPr>
            <p:spPr>
              <a:xfrm>
                <a:off x="352044" y="268478"/>
                <a:ext cx="1307593" cy="4688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113792" tIns="113792" rIns="113792" bIns="113792" numCol="1" anchor="ctr">
                <a:spAutoFit/>
              </a:bodyPr>
              <a:lstStyle>
                <a:lvl1pPr algn="ctr" defTabSz="711200">
                  <a:lnSpc>
                    <a:spcPct val="90000"/>
                  </a:lnSpc>
                  <a:spcBef>
                    <a:spcPts val="600"/>
                  </a:spcBef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r>
                  <a:t>Toilets</a:t>
                </a:r>
              </a:p>
            </p:txBody>
          </p:sp>
        </p:grpSp>
        <p:grpSp>
          <p:nvGrpSpPr>
            <p:cNvPr id="420" name="Group"/>
            <p:cNvGrpSpPr/>
            <p:nvPr/>
          </p:nvGrpSpPr>
          <p:grpSpPr>
            <a:xfrm>
              <a:off x="1676394" y="3771900"/>
              <a:ext cx="1676409" cy="1257301"/>
              <a:chOff x="0" y="0"/>
              <a:chExt cx="1676407" cy="1257300"/>
            </a:xfrm>
          </p:grpSpPr>
          <p:sp>
            <p:nvSpPr>
              <p:cNvPr id="418" name="Oval"/>
              <p:cNvSpPr/>
              <p:nvPr/>
            </p:nvSpPr>
            <p:spPr>
              <a:xfrm>
                <a:off x="0" y="0"/>
                <a:ext cx="1676408" cy="1257301"/>
              </a:xfrm>
              <a:prstGeom prst="ellipse">
                <a:avLst/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711200">
                  <a:lnSpc>
                    <a:spcPct val="90000"/>
                  </a:lnSpc>
                  <a:spcBef>
                    <a:spcPts val="1300"/>
                  </a:spcBef>
                  <a:defRPr sz="16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19" name="Transport"/>
              <p:cNvSpPr txBox="1"/>
              <p:nvPr/>
            </p:nvSpPr>
            <p:spPr>
              <a:xfrm>
                <a:off x="347105" y="279907"/>
                <a:ext cx="1185400" cy="4688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113792" tIns="113792" rIns="113792" bIns="113792" numCol="1" anchor="ctr">
                <a:spAutoFit/>
              </a:bodyPr>
              <a:lstStyle>
                <a:lvl1pPr algn="ctr" defTabSz="711200">
                  <a:lnSpc>
                    <a:spcPct val="90000"/>
                  </a:lnSpc>
                  <a:spcBef>
                    <a:spcPts val="600"/>
                  </a:spcBef>
                  <a:defRPr sz="1600">
                    <a:solidFill>
                      <a:srgbClr val="FFFFFF"/>
                    </a:solidFill>
                  </a:defRPr>
                </a:lvl1pPr>
              </a:lstStyle>
              <a:p>
                <a:r>
                  <a:t>Transport</a:t>
                </a:r>
              </a:p>
            </p:txBody>
          </p:sp>
        </p:grpSp>
      </p:grpSp>
      <p:pic>
        <p:nvPicPr>
          <p:cNvPr id="42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48400" y="990600"/>
            <a:ext cx="2736438" cy="928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400" y="1000125"/>
            <a:ext cx="2057400" cy="1050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427539" y="3650456"/>
            <a:ext cx="1507122" cy="928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Picture 5" descr="Picture 5"/>
          <p:cNvPicPr>
            <a:picLocks noChangeAspect="1"/>
          </p:cNvPicPr>
          <p:nvPr/>
        </p:nvPicPr>
        <p:blipFill>
          <a:blip r:embed="rId6">
            <a:extLst/>
          </a:blip>
          <a:srcRect t="13300"/>
          <a:stretch>
            <a:fillRect/>
          </a:stretch>
        </p:blipFill>
        <p:spPr>
          <a:xfrm>
            <a:off x="7450648" y="3767437"/>
            <a:ext cx="1400096" cy="972067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Slide Number Placeholder 2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427" name="badge.JPG" descr="badge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369138" y="91636"/>
            <a:ext cx="654928" cy="654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unknown.jpg" descr="unknown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641" y="5613419"/>
            <a:ext cx="1600072" cy="902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Content Placeholder 4"/>
          <p:cNvSpPr txBox="1">
            <a:spLocks noGrp="1"/>
          </p:cNvSpPr>
          <p:nvPr>
            <p:ph type="title"/>
          </p:nvPr>
        </p:nvSpPr>
        <p:spPr>
          <a:xfrm>
            <a:off x="0" y="152400"/>
            <a:ext cx="9144001" cy="736600"/>
          </a:xfrm>
          <a:prstGeom prst="rect">
            <a:avLst/>
          </a:prstGeom>
          <a:solidFill>
            <a:srgbClr val="A6A6A6"/>
          </a:solidFill>
          <a:ln w="9525">
            <a:solidFill>
              <a:schemeClr val="accent3"/>
            </a:solidFill>
            <a:round/>
          </a:ln>
        </p:spPr>
        <p:txBody>
          <a:bodyPr lIns="71973" tIns="71973" rIns="71973" bIns="71973"/>
          <a:lstStyle>
            <a:lvl1pPr algn="l" defTabSz="926777">
              <a:spcBef>
                <a:spcPts val="400"/>
              </a:spcBef>
              <a:defRPr sz="1748">
                <a:solidFill>
                  <a:srgbClr val="FFFFFF"/>
                </a:solidFill>
              </a:defRPr>
            </a:lvl1pPr>
          </a:lstStyle>
          <a:p>
            <a:r>
              <a:rPr dirty="0"/>
              <a:t>Modern ways of cleaning – Not Far to adopt.</a:t>
            </a:r>
          </a:p>
        </p:txBody>
      </p:sp>
      <p:sp>
        <p:nvSpPr>
          <p:cNvPr id="433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434" name="badge.JPG" descr="bad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22560" y="193236"/>
            <a:ext cx="654928" cy="654928"/>
          </a:xfrm>
          <a:prstGeom prst="rect">
            <a:avLst/>
          </a:prstGeom>
          <a:ln w="12700">
            <a:miter lim="400000"/>
          </a:ln>
        </p:spPr>
      </p:pic>
      <p:sp>
        <p:nvSpPr>
          <p:cNvPr id="435" name="Future of Cleaning…"/>
          <p:cNvSpPr/>
          <p:nvPr/>
        </p:nvSpPr>
        <p:spPr>
          <a:xfrm>
            <a:off x="4935096" y="3902228"/>
            <a:ext cx="2302919" cy="720726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>
              <a:spcBef>
                <a:spcPts val="700"/>
              </a:spcBef>
              <a:defRPr sz="1500" b="1" i="1"/>
            </a:pPr>
            <a:r>
              <a:rPr dirty="0"/>
              <a:t>Future of Cleaning</a:t>
            </a:r>
          </a:p>
          <a:p>
            <a:pPr>
              <a:spcBef>
                <a:spcPts val="700"/>
              </a:spcBef>
              <a:defRPr sz="1500" i="1"/>
            </a:pPr>
            <a:r>
              <a:rPr dirty="0"/>
              <a:t>Robotic </a:t>
            </a:r>
            <a:r>
              <a:rPr lang="en-IN" dirty="0"/>
              <a:t>Cleaning Machines</a:t>
            </a:r>
            <a:endParaRPr dirty="0"/>
          </a:p>
        </p:txBody>
      </p:sp>
      <p:sp>
        <p:nvSpPr>
          <p:cNvPr id="436" name="GPS Enabled Machines and tracking process."/>
          <p:cNvSpPr txBox="1"/>
          <p:nvPr/>
        </p:nvSpPr>
        <p:spPr>
          <a:xfrm>
            <a:off x="1735051" y="1007156"/>
            <a:ext cx="5589294" cy="44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defTabSz="1219443">
              <a:spcBef>
                <a:spcPts val="500"/>
              </a:spcBef>
              <a:defRPr sz="2300"/>
            </a:lvl1pPr>
          </a:lstStyle>
          <a:p>
            <a:r>
              <a:rPr dirty="0"/>
              <a:t>GPS Enabled Machines and </a:t>
            </a:r>
            <a:r>
              <a:rPr lang="en-IN" dirty="0"/>
              <a:t>Robotic Machines</a:t>
            </a:r>
            <a:endParaRPr dirty="0"/>
          </a:p>
        </p:txBody>
      </p:sp>
      <p:pic>
        <p:nvPicPr>
          <p:cNvPr id="438" name="unknown.jpg" descr="unknow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77416" y="5952881"/>
            <a:ext cx="1600072" cy="90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751121-7B9E-4E7A-B29D-783FEAB65F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00" y="1571634"/>
            <a:ext cx="3223867" cy="21503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D83B9D-EF10-4F95-BFBD-9A9F3AA90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56" y="1561844"/>
            <a:ext cx="3466524" cy="432021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4964" y="1562464"/>
            <a:ext cx="4572019" cy="34290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29249" y="2103359"/>
            <a:ext cx="2857501" cy="1600201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Rectangle 3"/>
          <p:cNvSpPr txBox="1"/>
          <p:nvPr/>
        </p:nvSpPr>
        <p:spPr>
          <a:xfrm>
            <a:off x="2298700" y="876147"/>
            <a:ext cx="495218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/>
            </a:lvl1pPr>
          </a:lstStyle>
          <a:p>
            <a:r>
              <a:rPr dirty="0"/>
              <a:t>One More step towards Cleaning</a:t>
            </a:r>
          </a:p>
        </p:txBody>
      </p:sp>
      <p:sp>
        <p:nvSpPr>
          <p:cNvPr id="443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444" name="UDGAM mailer.png" descr="UDGAM maile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pic>
        <p:nvPicPr>
          <p:cNvPr id="445" name="badge.JPG" descr="badg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57898" y="3783298"/>
            <a:ext cx="1600201" cy="160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unknown.jpg" descr="unknown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50884" y="0"/>
            <a:ext cx="1893116" cy="1068169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“Cleanliness is something we all desire… even when we're busy doing other things, we subconsciously look out for cleanliness... it is a natural instinct for us to be clean,&quot; But a handful of leaders cannot realise the dreams of a Clean India, it needs the participation of 125 crore Indians.  - Narendra Modi"/>
          <p:cNvSpPr txBox="1"/>
          <p:nvPr/>
        </p:nvSpPr>
        <p:spPr>
          <a:xfrm>
            <a:off x="0" y="5485852"/>
            <a:ext cx="9072353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457200" indent="-457200" algn="ctr" defTabSz="457200">
              <a:tabLst>
                <a:tab pos="139700" algn="l"/>
                <a:tab pos="457200" algn="l"/>
              </a:tabLst>
              <a:defRPr sz="16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       </a:t>
            </a:r>
            <a:r>
              <a:rPr sz="900" dirty="0"/>
              <a:t>“Cleanliness is something we all desire… even when we're busy doing other things, we subconsciously look out for cleanliness... it is a natural instinct for us to be clean,</a:t>
            </a:r>
            <a:endParaRPr lang="en-IN" sz="900" dirty="0"/>
          </a:p>
          <a:p>
            <a:pPr marL="457200" indent="-457200" algn="ctr" defTabSz="457200">
              <a:tabLst>
                <a:tab pos="139700" algn="l"/>
                <a:tab pos="457200" algn="l"/>
              </a:tabLst>
              <a:defRPr sz="16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900" dirty="0"/>
              <a:t>" But a handful of leaders cannot </a:t>
            </a:r>
            <a:r>
              <a:rPr sz="900" dirty="0" err="1"/>
              <a:t>realise</a:t>
            </a:r>
            <a:r>
              <a:rPr sz="900" dirty="0"/>
              <a:t> the dreams of a Clean India, it needs the participation of 125 crore Indians.  - </a:t>
            </a:r>
            <a:r>
              <a:rPr sz="900" b="1" dirty="0"/>
              <a:t>Narendra Modi</a:t>
            </a:r>
            <a:endParaRPr sz="900"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8382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extBox 1"/>
          <p:cNvSpPr txBox="1"/>
          <p:nvPr/>
        </p:nvSpPr>
        <p:spPr>
          <a:xfrm>
            <a:off x="-490389" y="95934"/>
            <a:ext cx="1717537" cy="49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2800">
                <a:solidFill>
                  <a:srgbClr val="FFFFFF"/>
                </a:solidFill>
              </a:defRPr>
            </a:lvl1pPr>
          </a:lstStyle>
          <a:p>
            <a:r>
              <a:t>      Index </a:t>
            </a:r>
          </a:p>
        </p:txBody>
      </p:sp>
      <p:grpSp>
        <p:nvGrpSpPr>
          <p:cNvPr id="126" name="Pentagon 8"/>
          <p:cNvGrpSpPr/>
          <p:nvPr/>
        </p:nvGrpSpPr>
        <p:grpSpPr>
          <a:xfrm>
            <a:off x="1042801" y="975491"/>
            <a:ext cx="4672199" cy="749883"/>
            <a:chOff x="0" y="114300"/>
            <a:chExt cx="4672197" cy="749881"/>
          </a:xfrm>
        </p:grpSpPr>
        <p:sp>
          <p:nvSpPr>
            <p:cNvPr id="124" name="Shape"/>
            <p:cNvSpPr/>
            <p:nvPr/>
          </p:nvSpPr>
          <p:spPr>
            <a:xfrm>
              <a:off x="0" y="174076"/>
              <a:ext cx="4672198" cy="630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143" y="0"/>
                  </a:lnTo>
                  <a:lnTo>
                    <a:pt x="21600" y="10800"/>
                  </a:lnTo>
                  <a:lnTo>
                    <a:pt x="20143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A6A6A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39851">
                <a:spcBef>
                  <a:spcPts val="700"/>
                </a:spcBef>
                <a:defRPr sz="1200"/>
              </a:pPr>
              <a:endParaRPr/>
            </a:p>
          </p:txBody>
        </p:sp>
        <p:sp>
          <p:nvSpPr>
            <p:cNvPr id="125" name="Habits of cleanliness can be inculcated in human minds."/>
            <p:cNvSpPr txBox="1"/>
            <p:nvPr/>
          </p:nvSpPr>
          <p:spPr>
            <a:xfrm>
              <a:off x="0" y="114300"/>
              <a:ext cx="4514616" cy="749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391" tIns="38391" rIns="38391" bIns="38391" numCol="1" anchor="ctr">
              <a:spAutoFit/>
            </a:bodyPr>
            <a:lstStyle/>
            <a:p>
              <a:pPr defTabSz="639851">
                <a:defRPr sz="1600"/>
              </a:pPr>
              <a:endParaRPr/>
            </a:p>
            <a:p>
              <a:pPr defTabSz="639851">
                <a:defRPr sz="1300"/>
              </a:pPr>
              <a:r>
                <a:rPr sz="1600"/>
                <a:t> </a:t>
              </a:r>
              <a:r>
                <a:t>Habits of cleanliness can be inculcated in human minds.</a:t>
              </a:r>
            </a:p>
          </p:txBody>
        </p:sp>
      </p:grpSp>
      <p:grpSp>
        <p:nvGrpSpPr>
          <p:cNvPr id="129" name="Pentagon 9"/>
          <p:cNvGrpSpPr/>
          <p:nvPr/>
        </p:nvGrpSpPr>
        <p:grpSpPr>
          <a:xfrm>
            <a:off x="1042803" y="2004581"/>
            <a:ext cx="4672196" cy="648683"/>
            <a:chOff x="0" y="0"/>
            <a:chExt cx="4672195" cy="648682"/>
          </a:xfrm>
        </p:grpSpPr>
        <p:sp>
          <p:nvSpPr>
            <p:cNvPr id="127" name="Shape"/>
            <p:cNvSpPr/>
            <p:nvPr/>
          </p:nvSpPr>
          <p:spPr>
            <a:xfrm>
              <a:off x="0" y="-1"/>
              <a:ext cx="4672196" cy="64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101" y="0"/>
                  </a:lnTo>
                  <a:lnTo>
                    <a:pt x="21600" y="10800"/>
                  </a:lnTo>
                  <a:lnTo>
                    <a:pt x="20101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A6A6A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39851">
                <a:spcBef>
                  <a:spcPts val="700"/>
                </a:spcBef>
                <a:defRPr sz="1600"/>
              </a:pPr>
              <a:endParaRPr/>
            </a:p>
          </p:txBody>
        </p:sp>
        <p:sp>
          <p:nvSpPr>
            <p:cNvPr id="128" name="Establishment of “ Cleaning Academy for Cleaning -   Knowledge Park"/>
            <p:cNvSpPr txBox="1"/>
            <p:nvPr/>
          </p:nvSpPr>
          <p:spPr>
            <a:xfrm>
              <a:off x="0" y="95450"/>
              <a:ext cx="4510026" cy="4577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391" tIns="38391" rIns="38391" bIns="38391" numCol="1" anchor="ctr">
              <a:spAutoFit/>
            </a:bodyPr>
            <a:lstStyle>
              <a:lvl1pPr defTabSz="639851">
                <a:defRPr sz="1300"/>
              </a:lvl1pPr>
            </a:lstStyle>
            <a:p>
              <a:r>
                <a:t> Establishment of “ Cleaning Academy for Cleaning -   Knowledge Park</a:t>
              </a:r>
            </a:p>
          </p:txBody>
        </p:sp>
      </p:grpSp>
      <p:grpSp>
        <p:nvGrpSpPr>
          <p:cNvPr id="132" name="Pentagon 10"/>
          <p:cNvGrpSpPr/>
          <p:nvPr/>
        </p:nvGrpSpPr>
        <p:grpSpPr>
          <a:xfrm>
            <a:off x="1042801" y="4136028"/>
            <a:ext cx="4672200" cy="654927"/>
            <a:chOff x="0" y="0"/>
            <a:chExt cx="4672198" cy="654926"/>
          </a:xfrm>
        </p:grpSpPr>
        <p:sp>
          <p:nvSpPr>
            <p:cNvPr id="130" name="Shape"/>
            <p:cNvSpPr/>
            <p:nvPr/>
          </p:nvSpPr>
          <p:spPr>
            <a:xfrm>
              <a:off x="-1" y="-1"/>
              <a:ext cx="4672200" cy="654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086" y="0"/>
                  </a:lnTo>
                  <a:lnTo>
                    <a:pt x="21600" y="10800"/>
                  </a:lnTo>
                  <a:lnTo>
                    <a:pt x="20086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A6A6A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39851">
                <a:spcBef>
                  <a:spcPts val="700"/>
                </a:spcBef>
                <a:defRPr sz="1600"/>
              </a:pPr>
              <a:endParaRPr/>
            </a:p>
          </p:txBody>
        </p:sp>
        <p:sp>
          <p:nvSpPr>
            <p:cNvPr id="131" name="Setting systems , processes and regulations for cleaning."/>
            <p:cNvSpPr txBox="1"/>
            <p:nvPr/>
          </p:nvSpPr>
          <p:spPr>
            <a:xfrm>
              <a:off x="-1" y="193822"/>
              <a:ext cx="4508476" cy="2672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391" tIns="38391" rIns="38391" bIns="38391" numCol="1" anchor="ctr">
              <a:noAutofit/>
            </a:bodyPr>
            <a:lstStyle>
              <a:lvl1pPr defTabSz="639851">
                <a:defRPr sz="1300"/>
              </a:lvl1pPr>
            </a:lstStyle>
            <a:p>
              <a:r>
                <a:t> Setting systems , processes and regulations for cleaning.</a:t>
              </a:r>
            </a:p>
          </p:txBody>
        </p:sp>
      </p:grpSp>
      <p:grpSp>
        <p:nvGrpSpPr>
          <p:cNvPr id="135" name="Pentagon 11"/>
          <p:cNvGrpSpPr/>
          <p:nvPr/>
        </p:nvGrpSpPr>
        <p:grpSpPr>
          <a:xfrm>
            <a:off x="1061452" y="2955569"/>
            <a:ext cx="4634897" cy="687365"/>
            <a:chOff x="0" y="0"/>
            <a:chExt cx="4634896" cy="687363"/>
          </a:xfrm>
        </p:grpSpPr>
        <p:sp>
          <p:nvSpPr>
            <p:cNvPr id="133" name="Shape"/>
            <p:cNvSpPr/>
            <p:nvPr/>
          </p:nvSpPr>
          <p:spPr>
            <a:xfrm>
              <a:off x="-1" y="-1"/>
              <a:ext cx="4634898" cy="6873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998" y="0"/>
                  </a:lnTo>
                  <a:lnTo>
                    <a:pt x="21600" y="10800"/>
                  </a:lnTo>
                  <a:lnTo>
                    <a:pt x="19998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A6A6A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39851">
                <a:spcBef>
                  <a:spcPts val="700"/>
                </a:spcBef>
                <a:defRPr sz="1600"/>
              </a:pPr>
              <a:endParaRPr/>
            </a:p>
          </p:txBody>
        </p:sp>
        <p:sp>
          <p:nvSpPr>
            <p:cNvPr id="134" name="Procurement of right equipment"/>
            <p:cNvSpPr txBox="1"/>
            <p:nvPr/>
          </p:nvSpPr>
          <p:spPr>
            <a:xfrm>
              <a:off x="-1" y="206342"/>
              <a:ext cx="4463057" cy="2746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391" tIns="38391" rIns="38391" bIns="38391" numCol="1" anchor="ctr">
              <a:noAutofit/>
            </a:bodyPr>
            <a:lstStyle>
              <a:lvl1pPr defTabSz="639851">
                <a:defRPr sz="1400"/>
              </a:lvl1pPr>
            </a:lstStyle>
            <a:p>
              <a:r>
                <a:t> Procurement of right equipment</a:t>
              </a:r>
            </a:p>
          </p:txBody>
        </p:sp>
      </p:grpSp>
      <p:grpSp>
        <p:nvGrpSpPr>
          <p:cNvPr id="138" name="Rectangle 12"/>
          <p:cNvGrpSpPr/>
          <p:nvPr/>
        </p:nvGrpSpPr>
        <p:grpSpPr>
          <a:xfrm>
            <a:off x="152399" y="1067773"/>
            <a:ext cx="554151" cy="523754"/>
            <a:chOff x="0" y="0"/>
            <a:chExt cx="554149" cy="523753"/>
          </a:xfrm>
        </p:grpSpPr>
        <p:sp>
          <p:nvSpPr>
            <p:cNvPr id="136" name="Rectangle"/>
            <p:cNvSpPr/>
            <p:nvPr/>
          </p:nvSpPr>
          <p:spPr>
            <a:xfrm>
              <a:off x="-1" y="-1"/>
              <a:ext cx="554151" cy="523755"/>
            </a:xfrm>
            <a:prstGeom prst="rect">
              <a:avLst/>
            </a:prstGeom>
            <a:solidFill>
              <a:srgbClr val="17375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39851">
                <a:spcBef>
                  <a:spcPts val="700"/>
                </a:spcBef>
                <a:defRPr sz="3200"/>
              </a:pPr>
              <a:endParaRPr/>
            </a:p>
          </p:txBody>
        </p:sp>
        <p:sp>
          <p:nvSpPr>
            <p:cNvPr id="137" name="1"/>
            <p:cNvSpPr txBox="1"/>
            <p:nvPr/>
          </p:nvSpPr>
          <p:spPr>
            <a:xfrm>
              <a:off x="-1" y="90135"/>
              <a:ext cx="554151" cy="343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391" tIns="38391" rIns="38391" bIns="38391" numCol="1" anchor="ctr">
              <a:spAutoFit/>
            </a:bodyPr>
            <a:lstStyle>
              <a:lvl1pPr algn="ctr" defTabSz="639851"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41" name="Rectangle 13"/>
          <p:cNvGrpSpPr/>
          <p:nvPr/>
        </p:nvGrpSpPr>
        <p:grpSpPr>
          <a:xfrm>
            <a:off x="166417" y="2067045"/>
            <a:ext cx="568545" cy="523754"/>
            <a:chOff x="0" y="0"/>
            <a:chExt cx="568543" cy="523753"/>
          </a:xfrm>
        </p:grpSpPr>
        <p:sp>
          <p:nvSpPr>
            <p:cNvPr id="139" name="Rectangle"/>
            <p:cNvSpPr/>
            <p:nvPr/>
          </p:nvSpPr>
          <p:spPr>
            <a:xfrm>
              <a:off x="-1" y="-1"/>
              <a:ext cx="568545" cy="523755"/>
            </a:xfrm>
            <a:prstGeom prst="rect">
              <a:avLst/>
            </a:prstGeom>
            <a:solidFill>
              <a:srgbClr val="8EB4E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39851">
                <a:spcBef>
                  <a:spcPts val="700"/>
                </a:spcBef>
                <a:defRPr sz="3200"/>
              </a:pPr>
              <a:endParaRPr/>
            </a:p>
          </p:txBody>
        </p:sp>
        <p:sp>
          <p:nvSpPr>
            <p:cNvPr id="140" name="2"/>
            <p:cNvSpPr txBox="1"/>
            <p:nvPr/>
          </p:nvSpPr>
          <p:spPr>
            <a:xfrm>
              <a:off x="-1" y="90135"/>
              <a:ext cx="568545" cy="343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391" tIns="38391" rIns="38391" bIns="38391" numCol="1" anchor="ctr">
              <a:spAutoFit/>
            </a:bodyPr>
            <a:lstStyle>
              <a:lvl1pPr algn="ctr" defTabSz="639851"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44" name="Rectangle 14"/>
          <p:cNvGrpSpPr/>
          <p:nvPr/>
        </p:nvGrpSpPr>
        <p:grpSpPr>
          <a:xfrm>
            <a:off x="196126" y="3121263"/>
            <a:ext cx="522112" cy="523754"/>
            <a:chOff x="0" y="0"/>
            <a:chExt cx="522111" cy="523753"/>
          </a:xfrm>
        </p:grpSpPr>
        <p:sp>
          <p:nvSpPr>
            <p:cNvPr id="142" name="Square"/>
            <p:cNvSpPr/>
            <p:nvPr/>
          </p:nvSpPr>
          <p:spPr>
            <a:xfrm>
              <a:off x="-1" y="-1"/>
              <a:ext cx="522113" cy="523755"/>
            </a:xfrm>
            <a:prstGeom prst="rect">
              <a:avLst/>
            </a:prstGeom>
            <a:solidFill>
              <a:srgbClr val="17375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39851">
                <a:spcBef>
                  <a:spcPts val="700"/>
                </a:spcBef>
                <a:defRPr sz="3200"/>
              </a:pPr>
              <a:endParaRPr/>
            </a:p>
          </p:txBody>
        </p:sp>
        <p:sp>
          <p:nvSpPr>
            <p:cNvPr id="143" name="3"/>
            <p:cNvSpPr txBox="1"/>
            <p:nvPr/>
          </p:nvSpPr>
          <p:spPr>
            <a:xfrm>
              <a:off x="-1" y="90135"/>
              <a:ext cx="522113" cy="343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391" tIns="38391" rIns="38391" bIns="38391" numCol="1" anchor="ctr">
              <a:spAutoFit/>
            </a:bodyPr>
            <a:lstStyle>
              <a:lvl1pPr algn="ctr" defTabSz="639851"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47" name="Rectangle 15"/>
          <p:cNvGrpSpPr/>
          <p:nvPr/>
        </p:nvGrpSpPr>
        <p:grpSpPr>
          <a:xfrm>
            <a:off x="175614" y="4201614"/>
            <a:ext cx="522112" cy="523754"/>
            <a:chOff x="0" y="0"/>
            <a:chExt cx="522111" cy="523753"/>
          </a:xfrm>
        </p:grpSpPr>
        <p:sp>
          <p:nvSpPr>
            <p:cNvPr id="145" name="Square"/>
            <p:cNvSpPr/>
            <p:nvPr/>
          </p:nvSpPr>
          <p:spPr>
            <a:xfrm>
              <a:off x="-1" y="-1"/>
              <a:ext cx="522113" cy="523755"/>
            </a:xfrm>
            <a:prstGeom prst="rect">
              <a:avLst/>
            </a:prstGeom>
            <a:solidFill>
              <a:srgbClr val="8EB4E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39851">
                <a:spcBef>
                  <a:spcPts val="700"/>
                </a:spcBef>
                <a:defRPr sz="3200"/>
              </a:pPr>
              <a:endParaRPr/>
            </a:p>
          </p:txBody>
        </p:sp>
        <p:sp>
          <p:nvSpPr>
            <p:cNvPr id="146" name="4"/>
            <p:cNvSpPr txBox="1"/>
            <p:nvPr/>
          </p:nvSpPr>
          <p:spPr>
            <a:xfrm>
              <a:off x="-1" y="90135"/>
              <a:ext cx="522113" cy="343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391" tIns="38391" rIns="38391" bIns="38391" numCol="1" anchor="ctr">
              <a:spAutoFit/>
            </a:bodyPr>
            <a:lstStyle>
              <a:lvl1pPr algn="ctr" defTabSz="639851"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50" name="Rectangle 16"/>
          <p:cNvGrpSpPr/>
          <p:nvPr/>
        </p:nvGrpSpPr>
        <p:grpSpPr>
          <a:xfrm>
            <a:off x="196126" y="5281964"/>
            <a:ext cx="522112" cy="523754"/>
            <a:chOff x="0" y="0"/>
            <a:chExt cx="522111" cy="523753"/>
          </a:xfrm>
        </p:grpSpPr>
        <p:sp>
          <p:nvSpPr>
            <p:cNvPr id="148" name="Square"/>
            <p:cNvSpPr/>
            <p:nvPr/>
          </p:nvSpPr>
          <p:spPr>
            <a:xfrm>
              <a:off x="-1" y="-1"/>
              <a:ext cx="522113" cy="523755"/>
            </a:xfrm>
            <a:prstGeom prst="rect">
              <a:avLst/>
            </a:prstGeom>
            <a:solidFill>
              <a:srgbClr val="17375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39851">
                <a:spcBef>
                  <a:spcPts val="700"/>
                </a:spcBef>
                <a:defRPr sz="3200"/>
              </a:pPr>
              <a:endParaRPr/>
            </a:p>
          </p:txBody>
        </p:sp>
        <p:sp>
          <p:nvSpPr>
            <p:cNvPr id="149" name="5"/>
            <p:cNvSpPr txBox="1"/>
            <p:nvPr/>
          </p:nvSpPr>
          <p:spPr>
            <a:xfrm>
              <a:off x="-1" y="90135"/>
              <a:ext cx="522113" cy="343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391" tIns="38391" rIns="38391" bIns="38391" numCol="1" anchor="ctr">
              <a:spAutoFit/>
            </a:bodyPr>
            <a:lstStyle>
              <a:lvl1pPr algn="ctr" defTabSz="639851"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153" name="Pentagon 39"/>
          <p:cNvGrpSpPr/>
          <p:nvPr/>
        </p:nvGrpSpPr>
        <p:grpSpPr>
          <a:xfrm>
            <a:off x="1107380" y="5122390"/>
            <a:ext cx="4543041" cy="780288"/>
            <a:chOff x="0" y="0"/>
            <a:chExt cx="4543039" cy="780287"/>
          </a:xfrm>
        </p:grpSpPr>
        <p:sp>
          <p:nvSpPr>
            <p:cNvPr id="151" name="Shape"/>
            <p:cNvSpPr/>
            <p:nvPr/>
          </p:nvSpPr>
          <p:spPr>
            <a:xfrm>
              <a:off x="-1" y="-1"/>
              <a:ext cx="4543041" cy="78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745" y="0"/>
                  </a:lnTo>
                  <a:lnTo>
                    <a:pt x="21600" y="10800"/>
                  </a:lnTo>
                  <a:lnTo>
                    <a:pt x="19745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A6A6A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39851">
                <a:spcBef>
                  <a:spcPts val="700"/>
                </a:spcBef>
                <a:defRPr sz="1600"/>
              </a:pPr>
              <a:endParaRPr/>
            </a:p>
          </p:txBody>
        </p:sp>
        <p:sp>
          <p:nvSpPr>
            <p:cNvPr id="152" name="Building Future – Clean India"/>
            <p:cNvSpPr txBox="1"/>
            <p:nvPr/>
          </p:nvSpPr>
          <p:spPr>
            <a:xfrm>
              <a:off x="0" y="25627"/>
              <a:ext cx="4347968" cy="7290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391" tIns="38391" rIns="38391" bIns="38391" numCol="1" anchor="ctr">
              <a:noAutofit/>
            </a:bodyPr>
            <a:lstStyle/>
            <a:p>
              <a:pPr defTabSz="639851">
                <a:defRPr sz="1600"/>
              </a:pPr>
              <a:endParaRPr/>
            </a:p>
            <a:p>
              <a:pPr defTabSz="639851">
                <a:defRPr sz="1400"/>
              </a:pPr>
              <a:r>
                <a:rPr sz="1600"/>
                <a:t> </a:t>
              </a:r>
              <a:r>
                <a:t>Building Future – Clean India</a:t>
              </a:r>
            </a:p>
          </p:txBody>
        </p:sp>
      </p:grpSp>
      <p:pic>
        <p:nvPicPr>
          <p:cNvPr id="15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69737" y="913526"/>
            <a:ext cx="1295401" cy="809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24800" y="936437"/>
            <a:ext cx="961190" cy="786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69737" y="1915766"/>
            <a:ext cx="1807463" cy="796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icture 5" descr="Picture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18506" y="2960528"/>
            <a:ext cx="1758694" cy="677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icture 6" descr="Picture 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96129" y="3725848"/>
            <a:ext cx="1600072" cy="1310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icture 7" descr="Picture 7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269737" y="5218838"/>
            <a:ext cx="2121492" cy="864312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8502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61" name="unknown.jpg" descr="unknown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-51836" y="5928080"/>
            <a:ext cx="1600072" cy="902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badge.JPG" descr="badge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342427" y="91636"/>
            <a:ext cx="654929" cy="6549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8382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TextBox 1"/>
          <p:cNvSpPr txBox="1"/>
          <p:nvPr/>
        </p:nvSpPr>
        <p:spPr>
          <a:xfrm>
            <a:off x="152398" y="219045"/>
            <a:ext cx="8991601" cy="408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r>
              <a:t>Cleaning Habits can be inculcated through education.</a:t>
            </a:r>
          </a:p>
        </p:txBody>
      </p:sp>
      <p:grpSp>
        <p:nvGrpSpPr>
          <p:cNvPr id="168" name="Rectangle 12"/>
          <p:cNvGrpSpPr/>
          <p:nvPr/>
        </p:nvGrpSpPr>
        <p:grpSpPr>
          <a:xfrm>
            <a:off x="144249" y="1448179"/>
            <a:ext cx="529922" cy="532161"/>
            <a:chOff x="0" y="0"/>
            <a:chExt cx="529920" cy="532160"/>
          </a:xfrm>
        </p:grpSpPr>
        <p:sp>
          <p:nvSpPr>
            <p:cNvPr id="166" name="Square"/>
            <p:cNvSpPr/>
            <p:nvPr/>
          </p:nvSpPr>
          <p:spPr>
            <a:xfrm>
              <a:off x="0" y="-1"/>
              <a:ext cx="529921" cy="532162"/>
            </a:xfrm>
            <a:prstGeom prst="rect">
              <a:avLst/>
            </a:prstGeom>
            <a:solidFill>
              <a:srgbClr val="17375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39851">
                <a:spcBef>
                  <a:spcPts val="700"/>
                </a:spcBef>
                <a:defRPr sz="3200"/>
              </a:pPr>
              <a:endParaRPr/>
            </a:p>
          </p:txBody>
        </p:sp>
        <p:sp>
          <p:nvSpPr>
            <p:cNvPr id="167" name="1"/>
            <p:cNvSpPr txBox="1"/>
            <p:nvPr/>
          </p:nvSpPr>
          <p:spPr>
            <a:xfrm>
              <a:off x="0" y="94338"/>
              <a:ext cx="529921" cy="343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391" tIns="38391" rIns="38391" bIns="38391" numCol="1" anchor="ctr">
              <a:spAutoFit/>
            </a:bodyPr>
            <a:lstStyle>
              <a:lvl1pPr algn="ctr" defTabSz="639851"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71" name="Rectangle 13"/>
          <p:cNvGrpSpPr/>
          <p:nvPr/>
        </p:nvGrpSpPr>
        <p:grpSpPr>
          <a:xfrm>
            <a:off x="91633" y="3255771"/>
            <a:ext cx="635154" cy="492889"/>
            <a:chOff x="0" y="0"/>
            <a:chExt cx="635152" cy="492887"/>
          </a:xfrm>
        </p:grpSpPr>
        <p:sp>
          <p:nvSpPr>
            <p:cNvPr id="169" name="Rectangle"/>
            <p:cNvSpPr/>
            <p:nvPr/>
          </p:nvSpPr>
          <p:spPr>
            <a:xfrm>
              <a:off x="0" y="0"/>
              <a:ext cx="635153" cy="492888"/>
            </a:xfrm>
            <a:prstGeom prst="rect">
              <a:avLst/>
            </a:prstGeom>
            <a:solidFill>
              <a:srgbClr val="8EB4E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39851">
                <a:spcBef>
                  <a:spcPts val="700"/>
                </a:spcBef>
                <a:defRPr sz="3200"/>
              </a:pPr>
              <a:endParaRPr/>
            </a:p>
          </p:txBody>
        </p:sp>
        <p:sp>
          <p:nvSpPr>
            <p:cNvPr id="170" name="2"/>
            <p:cNvSpPr txBox="1"/>
            <p:nvPr/>
          </p:nvSpPr>
          <p:spPr>
            <a:xfrm>
              <a:off x="0" y="74702"/>
              <a:ext cx="635153" cy="343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391" tIns="38391" rIns="38391" bIns="38391" numCol="1" anchor="ctr">
              <a:spAutoFit/>
            </a:bodyPr>
            <a:lstStyle>
              <a:lvl1pPr algn="ctr" defTabSz="639851"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74" name="Pentagon 20"/>
          <p:cNvGrpSpPr/>
          <p:nvPr/>
        </p:nvGrpSpPr>
        <p:grpSpPr>
          <a:xfrm>
            <a:off x="824212" y="4985336"/>
            <a:ext cx="4489149" cy="523754"/>
            <a:chOff x="0" y="43214"/>
            <a:chExt cx="4489147" cy="523753"/>
          </a:xfrm>
        </p:grpSpPr>
        <p:sp>
          <p:nvSpPr>
            <p:cNvPr id="172" name="Shape"/>
            <p:cNvSpPr/>
            <p:nvPr/>
          </p:nvSpPr>
          <p:spPr>
            <a:xfrm>
              <a:off x="0" y="43214"/>
              <a:ext cx="4489148" cy="523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137" y="0"/>
                  </a:lnTo>
                  <a:lnTo>
                    <a:pt x="21600" y="10800"/>
                  </a:lnTo>
                  <a:lnTo>
                    <a:pt x="20137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A6A6A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39851">
                <a:spcBef>
                  <a:spcPts val="700"/>
                </a:spcBef>
                <a:defRPr sz="3200"/>
              </a:pPr>
              <a:endParaRPr/>
            </a:p>
          </p:txBody>
        </p:sp>
        <p:sp>
          <p:nvSpPr>
            <p:cNvPr id="173" name="Education on Cleaning for all age Groups"/>
            <p:cNvSpPr txBox="1"/>
            <p:nvPr/>
          </p:nvSpPr>
          <p:spPr>
            <a:xfrm>
              <a:off x="0" y="133350"/>
              <a:ext cx="4369521" cy="343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391" tIns="38391" rIns="38391" bIns="38391" numCol="1" anchor="ctr">
              <a:spAutoFit/>
            </a:bodyPr>
            <a:lstStyle>
              <a:lvl1pPr defTabSz="639851"/>
            </a:lstStyle>
            <a:p>
              <a:r>
                <a:t> Education on Cleaning for all age Groups</a:t>
              </a:r>
            </a:p>
          </p:txBody>
        </p:sp>
      </p:grpSp>
      <p:grpSp>
        <p:nvGrpSpPr>
          <p:cNvPr id="177" name="Pentagon 24"/>
          <p:cNvGrpSpPr/>
          <p:nvPr/>
        </p:nvGrpSpPr>
        <p:grpSpPr>
          <a:xfrm>
            <a:off x="893138" y="3240339"/>
            <a:ext cx="4292107" cy="523754"/>
            <a:chOff x="0" y="0"/>
            <a:chExt cx="4292106" cy="523753"/>
          </a:xfrm>
        </p:grpSpPr>
        <p:sp>
          <p:nvSpPr>
            <p:cNvPr id="175" name="Shape"/>
            <p:cNvSpPr/>
            <p:nvPr/>
          </p:nvSpPr>
          <p:spPr>
            <a:xfrm>
              <a:off x="0" y="-1"/>
              <a:ext cx="4292107" cy="523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082" y="0"/>
                  </a:lnTo>
                  <a:lnTo>
                    <a:pt x="21600" y="10800"/>
                  </a:lnTo>
                  <a:lnTo>
                    <a:pt x="20082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A6A6A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39851">
                <a:spcBef>
                  <a:spcPts val="700"/>
                </a:spcBef>
                <a:defRPr sz="2000"/>
              </a:pPr>
              <a:endParaRPr/>
            </a:p>
          </p:txBody>
        </p:sp>
        <p:sp>
          <p:nvSpPr>
            <p:cNvPr id="176" name="Healthy Living"/>
            <p:cNvSpPr txBox="1"/>
            <p:nvPr/>
          </p:nvSpPr>
          <p:spPr>
            <a:xfrm>
              <a:off x="0" y="77435"/>
              <a:ext cx="3909352" cy="368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391" tIns="38391" rIns="38391" bIns="38391" numCol="1" anchor="ctr">
              <a:spAutoFit/>
            </a:bodyPr>
            <a:lstStyle>
              <a:lvl1pPr defTabSz="639851">
                <a:defRPr sz="2000"/>
              </a:lvl1pPr>
            </a:lstStyle>
            <a:p>
              <a:r>
                <a:t> Healthy Living</a:t>
              </a:r>
            </a:p>
          </p:txBody>
        </p:sp>
      </p:grpSp>
      <p:grpSp>
        <p:nvGrpSpPr>
          <p:cNvPr id="180" name="Rectangle 43"/>
          <p:cNvGrpSpPr/>
          <p:nvPr/>
        </p:nvGrpSpPr>
        <p:grpSpPr>
          <a:xfrm>
            <a:off x="144249" y="4981132"/>
            <a:ext cx="529922" cy="532161"/>
            <a:chOff x="0" y="0"/>
            <a:chExt cx="529920" cy="532160"/>
          </a:xfrm>
        </p:grpSpPr>
        <p:sp>
          <p:nvSpPr>
            <p:cNvPr id="178" name="Square"/>
            <p:cNvSpPr/>
            <p:nvPr/>
          </p:nvSpPr>
          <p:spPr>
            <a:xfrm>
              <a:off x="0" y="-1"/>
              <a:ext cx="529921" cy="532162"/>
            </a:xfrm>
            <a:prstGeom prst="rect">
              <a:avLst/>
            </a:prstGeom>
            <a:solidFill>
              <a:srgbClr val="17375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39851">
                <a:spcBef>
                  <a:spcPts val="700"/>
                </a:spcBef>
                <a:defRPr sz="3200" b="1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9" name="3"/>
            <p:cNvSpPr txBox="1"/>
            <p:nvPr/>
          </p:nvSpPr>
          <p:spPr>
            <a:xfrm>
              <a:off x="0" y="94338"/>
              <a:ext cx="529921" cy="3434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391" tIns="38391" rIns="38391" bIns="38391" numCol="1" anchor="ctr">
              <a:spAutoFit/>
            </a:bodyPr>
            <a:lstStyle>
              <a:lvl1pPr algn="ctr" defTabSz="639851">
                <a:defRPr b="1">
                  <a:solidFill>
                    <a:srgbClr val="FFFFFF"/>
                  </a:solidFill>
                </a:defRPr>
              </a:lvl1pPr>
            </a:lstStyle>
            <a:p>
              <a:r>
                <a:t>3</a:t>
              </a:r>
            </a:p>
          </p:txBody>
        </p:sp>
      </p:grpSp>
      <p:pic>
        <p:nvPicPr>
          <p:cNvPr id="181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30831" y="2888682"/>
            <a:ext cx="1486400" cy="10394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14179" y="1002769"/>
            <a:ext cx="2945809" cy="14229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" name="Pentagon 27"/>
          <p:cNvGrpSpPr/>
          <p:nvPr/>
        </p:nvGrpSpPr>
        <p:grpSpPr>
          <a:xfrm>
            <a:off x="858501" y="1452383"/>
            <a:ext cx="4420570" cy="523754"/>
            <a:chOff x="0" y="0"/>
            <a:chExt cx="4420568" cy="523753"/>
          </a:xfrm>
        </p:grpSpPr>
        <p:sp>
          <p:nvSpPr>
            <p:cNvPr id="183" name="Shape"/>
            <p:cNvSpPr/>
            <p:nvPr/>
          </p:nvSpPr>
          <p:spPr>
            <a:xfrm>
              <a:off x="-1" y="-1"/>
              <a:ext cx="4261144" cy="523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0137" y="0"/>
                  </a:lnTo>
                  <a:lnTo>
                    <a:pt x="21600" y="10800"/>
                  </a:lnTo>
                  <a:lnTo>
                    <a:pt x="20137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A6A6A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639851">
                <a:spcBef>
                  <a:spcPts val="700"/>
                </a:spcBef>
                <a:defRPr sz="3200"/>
              </a:pPr>
              <a:endParaRPr/>
            </a:p>
          </p:txBody>
        </p:sp>
        <p:sp>
          <p:nvSpPr>
            <p:cNvPr id="184" name="Our Mission – Cleanliness &amp; Hygiene"/>
            <p:cNvSpPr txBox="1"/>
            <p:nvPr/>
          </p:nvSpPr>
          <p:spPr>
            <a:xfrm>
              <a:off x="0" y="90135"/>
              <a:ext cx="4420569" cy="343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8391" tIns="38391" rIns="38391" bIns="38391" numCol="1" anchor="ctr">
              <a:spAutoFit/>
            </a:bodyPr>
            <a:lstStyle>
              <a:lvl1pPr defTabSz="639851"/>
            </a:lstStyle>
            <a:p>
              <a:r>
                <a:t> Our Mission – Cleanliness &amp; Hygiene</a:t>
              </a:r>
            </a:p>
          </p:txBody>
        </p:sp>
      </p:grpSp>
      <p:pic>
        <p:nvPicPr>
          <p:cNvPr id="186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37705" y="4685134"/>
            <a:ext cx="1479526" cy="1124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95611" y="4685134"/>
            <a:ext cx="1695451" cy="1124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Picture 7" descr="Picture 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42620" y="2888681"/>
            <a:ext cx="1387682" cy="103942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lide Number Placeholder 3"/>
          <p:cNvSpPr txBox="1">
            <a:spLocks noGrp="1"/>
          </p:cNvSpPr>
          <p:nvPr>
            <p:ph type="sldNum" sz="quarter" idx="2"/>
          </p:nvPr>
        </p:nvSpPr>
        <p:spPr>
          <a:xfrm>
            <a:off x="8502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190" name="badge.JPG" descr="badge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42427" y="91636"/>
            <a:ext cx="654929" cy="654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unknown.jpg" descr="unknown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641" y="5742511"/>
            <a:ext cx="1600072" cy="902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" name="Content Placeholder 4"/>
          <p:cNvGrpSpPr/>
          <p:nvPr/>
        </p:nvGrpSpPr>
        <p:grpSpPr>
          <a:xfrm>
            <a:off x="180109" y="990600"/>
            <a:ext cx="2880456" cy="1011381"/>
            <a:chOff x="0" y="0"/>
            <a:chExt cx="2880454" cy="1011380"/>
          </a:xfrm>
        </p:grpSpPr>
        <p:sp>
          <p:nvSpPr>
            <p:cNvPr id="193" name="Rectangle"/>
            <p:cNvSpPr/>
            <p:nvPr/>
          </p:nvSpPr>
          <p:spPr>
            <a:xfrm>
              <a:off x="-1" y="0"/>
              <a:ext cx="2880456" cy="1011381"/>
            </a:xfrm>
            <a:prstGeom prst="rect">
              <a:avLst/>
            </a:prstGeom>
            <a:solidFill>
              <a:srgbClr val="A6A6A6"/>
            </a:solidFill>
            <a:ln w="9525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219443">
                <a:spcBef>
                  <a:spcPts val="400"/>
                </a:spcBef>
                <a:defRPr sz="3200"/>
              </a:pPr>
              <a:endParaRPr/>
            </a:p>
          </p:txBody>
        </p:sp>
        <p:sp>
          <p:nvSpPr>
            <p:cNvPr id="194" name="Education and Trainings on effective cleaning processes."/>
            <p:cNvSpPr txBox="1"/>
            <p:nvPr/>
          </p:nvSpPr>
          <p:spPr>
            <a:xfrm>
              <a:off x="-1" y="230516"/>
              <a:ext cx="2880456" cy="5503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1973" tIns="71973" rIns="71973" bIns="71973" numCol="1" anchor="ctr">
              <a:spAutoFit/>
            </a:bodyPr>
            <a:lstStyle>
              <a:lvl1pPr defTabSz="1219443">
                <a:spcBef>
                  <a:spcPts val="400"/>
                </a:spcBef>
                <a:defRPr sz="1400"/>
              </a:lvl1pPr>
            </a:lstStyle>
            <a:p>
              <a:r>
                <a:t>Education and Trainings on effective cleaning processes.</a:t>
              </a:r>
            </a:p>
          </p:txBody>
        </p:sp>
      </p:grpSp>
      <p:grpSp>
        <p:nvGrpSpPr>
          <p:cNvPr id="198" name="Content Placeholder 4"/>
          <p:cNvGrpSpPr/>
          <p:nvPr/>
        </p:nvGrpSpPr>
        <p:grpSpPr>
          <a:xfrm>
            <a:off x="180109" y="2176263"/>
            <a:ext cx="2880456" cy="1066801"/>
            <a:chOff x="0" y="0"/>
            <a:chExt cx="2880454" cy="1066800"/>
          </a:xfrm>
        </p:grpSpPr>
        <p:sp>
          <p:nvSpPr>
            <p:cNvPr id="196" name="Rectangle"/>
            <p:cNvSpPr/>
            <p:nvPr/>
          </p:nvSpPr>
          <p:spPr>
            <a:xfrm>
              <a:off x="-1" y="0"/>
              <a:ext cx="2880456" cy="1066800"/>
            </a:xfrm>
            <a:prstGeom prst="rect">
              <a:avLst/>
            </a:prstGeom>
            <a:solidFill>
              <a:srgbClr val="A6A6A6"/>
            </a:solidFill>
            <a:ln w="9525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219443">
                <a:spcBef>
                  <a:spcPts val="400"/>
                </a:spcBef>
                <a:defRPr sz="1600"/>
              </a:pPr>
              <a:endParaRPr/>
            </a:p>
          </p:txBody>
        </p:sp>
        <p:sp>
          <p:nvSpPr>
            <p:cNvPr id="197" name="Train the Trainer Modules"/>
            <p:cNvSpPr txBox="1"/>
            <p:nvPr/>
          </p:nvSpPr>
          <p:spPr>
            <a:xfrm>
              <a:off x="-1" y="353476"/>
              <a:ext cx="2880456" cy="3598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1973" tIns="71973" rIns="71973" bIns="71973" numCol="1" anchor="ctr">
              <a:spAutoFit/>
            </a:bodyPr>
            <a:lstStyle>
              <a:lvl1pPr defTabSz="1219443">
                <a:spcBef>
                  <a:spcPts val="300"/>
                </a:spcBef>
                <a:defRPr sz="1500"/>
              </a:lvl1pPr>
            </a:lstStyle>
            <a:p>
              <a:r>
                <a:t>Train the Trainer Modules</a:t>
              </a:r>
            </a:p>
          </p:txBody>
        </p:sp>
      </p:grpSp>
      <p:grpSp>
        <p:nvGrpSpPr>
          <p:cNvPr id="201" name="Content Placeholder 4"/>
          <p:cNvGrpSpPr/>
          <p:nvPr/>
        </p:nvGrpSpPr>
        <p:grpSpPr>
          <a:xfrm>
            <a:off x="180109" y="3479970"/>
            <a:ext cx="2880456" cy="1066801"/>
            <a:chOff x="0" y="0"/>
            <a:chExt cx="2880454" cy="1066800"/>
          </a:xfrm>
        </p:grpSpPr>
        <p:sp>
          <p:nvSpPr>
            <p:cNvPr id="199" name="Rectangle"/>
            <p:cNvSpPr/>
            <p:nvPr/>
          </p:nvSpPr>
          <p:spPr>
            <a:xfrm>
              <a:off x="-1" y="0"/>
              <a:ext cx="2880456" cy="1066800"/>
            </a:xfrm>
            <a:prstGeom prst="rect">
              <a:avLst/>
            </a:prstGeom>
            <a:solidFill>
              <a:srgbClr val="A6A6A6"/>
            </a:solidFill>
            <a:ln w="9525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219443">
                <a:spcBef>
                  <a:spcPts val="400"/>
                </a:spcBef>
                <a:defRPr sz="1600"/>
              </a:pPr>
              <a:endParaRPr/>
            </a:p>
          </p:txBody>
        </p:sp>
        <p:sp>
          <p:nvSpPr>
            <p:cNvPr id="200" name="Skill Development and Time / Cost saving"/>
            <p:cNvSpPr txBox="1"/>
            <p:nvPr/>
          </p:nvSpPr>
          <p:spPr>
            <a:xfrm>
              <a:off x="-1" y="245526"/>
              <a:ext cx="2880456" cy="575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1973" tIns="71973" rIns="71973" bIns="71973" numCol="1" anchor="ctr">
              <a:spAutoFit/>
            </a:bodyPr>
            <a:lstStyle>
              <a:lvl1pPr defTabSz="1219443">
                <a:spcBef>
                  <a:spcPts val="300"/>
                </a:spcBef>
                <a:defRPr sz="1500"/>
              </a:lvl1pPr>
            </a:lstStyle>
            <a:p>
              <a:r>
                <a:t>Skill Development and Time / Cost saving</a:t>
              </a:r>
            </a:p>
          </p:txBody>
        </p:sp>
      </p:grpSp>
      <p:grpSp>
        <p:nvGrpSpPr>
          <p:cNvPr id="204" name="Content Placeholder 4"/>
          <p:cNvGrpSpPr/>
          <p:nvPr/>
        </p:nvGrpSpPr>
        <p:grpSpPr>
          <a:xfrm>
            <a:off x="165652" y="4784264"/>
            <a:ext cx="2909370" cy="1000545"/>
            <a:chOff x="0" y="0"/>
            <a:chExt cx="2909369" cy="1000544"/>
          </a:xfrm>
        </p:grpSpPr>
        <p:sp>
          <p:nvSpPr>
            <p:cNvPr id="202" name="Rectangle"/>
            <p:cNvSpPr/>
            <p:nvPr/>
          </p:nvSpPr>
          <p:spPr>
            <a:xfrm>
              <a:off x="-1" y="0"/>
              <a:ext cx="2909371" cy="1000545"/>
            </a:xfrm>
            <a:prstGeom prst="rect">
              <a:avLst/>
            </a:prstGeom>
            <a:solidFill>
              <a:srgbClr val="A6A6A6"/>
            </a:solidFill>
            <a:ln w="9525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219443">
                <a:spcBef>
                  <a:spcPts val="400"/>
                </a:spcBef>
                <a:defRPr sz="1600"/>
              </a:pPr>
              <a:endParaRPr/>
            </a:p>
          </p:txBody>
        </p:sp>
        <p:sp>
          <p:nvSpPr>
            <p:cNvPr id="203" name="Certified Courses “ Cleaning Science “"/>
            <p:cNvSpPr txBox="1"/>
            <p:nvPr/>
          </p:nvSpPr>
          <p:spPr>
            <a:xfrm>
              <a:off x="-1" y="209508"/>
              <a:ext cx="2909371" cy="5815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1973" tIns="71973" rIns="71973" bIns="71973" numCol="1" anchor="ctr">
              <a:noAutofit/>
            </a:bodyPr>
            <a:lstStyle>
              <a:lvl1pPr defTabSz="1219443">
                <a:spcBef>
                  <a:spcPts val="300"/>
                </a:spcBef>
                <a:defRPr sz="1500"/>
              </a:lvl1pPr>
            </a:lstStyle>
            <a:p>
              <a:r>
                <a:t>Certified Courses “ Cleaning Science “</a:t>
              </a:r>
            </a:p>
          </p:txBody>
        </p:sp>
      </p:grpSp>
      <p:pic>
        <p:nvPicPr>
          <p:cNvPr id="20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4801" y="976745"/>
            <a:ext cx="2971801" cy="1134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93814" y="2271513"/>
            <a:ext cx="1709738" cy="1248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40984" y="976745"/>
            <a:ext cx="1095809" cy="1462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71288" y="2760695"/>
            <a:ext cx="2202224" cy="758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59688" y="3810000"/>
            <a:ext cx="1608946" cy="106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icture 7" descr="Picture 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331651" y="3757179"/>
            <a:ext cx="1514476" cy="1133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Picture 8" descr="Picture 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429000" y="3667952"/>
            <a:ext cx="1803515" cy="1350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icture 9" descr="Picture 9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730384" y="5078373"/>
            <a:ext cx="1248174" cy="1248174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Content Placeholder 4"/>
          <p:cNvSpPr txBox="1">
            <a:spLocks noGrp="1"/>
          </p:cNvSpPr>
          <p:nvPr>
            <p:ph type="title"/>
          </p:nvPr>
        </p:nvSpPr>
        <p:spPr>
          <a:xfrm>
            <a:off x="170207" y="62089"/>
            <a:ext cx="8942228" cy="749467"/>
          </a:xfrm>
          <a:prstGeom prst="rect">
            <a:avLst/>
          </a:prstGeom>
          <a:solidFill>
            <a:srgbClr val="A6A6A6"/>
          </a:solidFill>
          <a:ln w="9525">
            <a:solidFill>
              <a:schemeClr val="accent3"/>
            </a:solidFill>
            <a:round/>
          </a:ln>
        </p:spPr>
        <p:txBody>
          <a:bodyPr lIns="71973" tIns="71973" rIns="71973" bIns="71973"/>
          <a:lstStyle/>
          <a:p>
            <a:pPr algn="l" defTabSz="499083">
              <a:spcBef>
                <a:spcPts val="400"/>
              </a:spcBef>
              <a:defRPr sz="1871">
                <a:solidFill>
                  <a:srgbClr val="FFFFFF"/>
                </a:solidFill>
              </a:defRPr>
            </a:pPr>
            <a:r>
              <a:rPr sz="1560"/>
              <a:t>Establishment of</a:t>
            </a:r>
            <a:r>
              <a:t> </a:t>
            </a:r>
            <a:r>
              <a:rPr sz="1482" i="1">
                <a:solidFill>
                  <a:srgbClr val="091331"/>
                </a:solidFill>
              </a:rPr>
              <a:t>Academy for Cleaning Science </a:t>
            </a:r>
          </a:p>
          <a:p>
            <a:pPr algn="l" defTabSz="499083">
              <a:spcBef>
                <a:spcPts val="400"/>
              </a:spcBef>
              <a:defRPr sz="1950">
                <a:solidFill>
                  <a:srgbClr val="FFFFFF"/>
                </a:solidFill>
              </a:defRPr>
            </a:pPr>
            <a:r>
              <a:rPr sz="1637" i="1">
                <a:solidFill>
                  <a:srgbClr val="091331"/>
                </a:solidFill>
              </a:rPr>
              <a:t>Udgam Knowledge Park</a:t>
            </a:r>
          </a:p>
        </p:txBody>
      </p:sp>
      <p:sp>
        <p:nvSpPr>
          <p:cNvPr id="214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8502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215" name="badge.JPG" descr="badge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369138" y="109358"/>
            <a:ext cx="654928" cy="654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unknown.jpg" descr="unknown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-11495" y="5807057"/>
            <a:ext cx="1600072" cy="902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" name="Ugdam Knowledge Park"/>
          <p:cNvGrpSpPr/>
          <p:nvPr/>
        </p:nvGrpSpPr>
        <p:grpSpPr>
          <a:xfrm>
            <a:off x="3251591" y="5078373"/>
            <a:ext cx="2357137" cy="1529436"/>
            <a:chOff x="0" y="0"/>
            <a:chExt cx="2357135" cy="1529434"/>
          </a:xfrm>
        </p:grpSpPr>
        <p:sp>
          <p:nvSpPr>
            <p:cNvPr id="218" name="Ugdam Knowledge Park"/>
            <p:cNvSpPr/>
            <p:nvPr/>
          </p:nvSpPr>
          <p:spPr>
            <a:xfrm>
              <a:off x="50799" y="50800"/>
              <a:ext cx="2255537" cy="1427835"/>
            </a:xfrm>
            <a:prstGeom prst="ellipse">
              <a:avLst/>
            </a:prstGeom>
            <a:solidFill>
              <a:srgbClr val="8EB4E3"/>
            </a:solidFill>
            <a:ln>
              <a:noFill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39762">
                <a:defRPr sz="2100" b="1" i="1">
                  <a:latin typeface="Verdana"/>
                  <a:ea typeface="Verdana"/>
                  <a:cs typeface="Verdana"/>
                  <a:sym typeface="Verdana"/>
                </a:defRPr>
              </a:pPr>
              <a:r>
                <a:rPr b="0" i="0">
                  <a:latin typeface="Brush Script MT"/>
                  <a:ea typeface="Brush Script MT"/>
                  <a:cs typeface="Brush Script MT"/>
                  <a:sym typeface="Brush Script MT"/>
                </a:rPr>
                <a:t>Ugdam</a:t>
              </a:r>
              <a:r>
                <a:t> </a:t>
              </a:r>
              <a:r>
                <a:rPr b="0" i="0">
                  <a:latin typeface="Brush Script MT"/>
                  <a:ea typeface="Brush Script MT"/>
                  <a:cs typeface="Brush Script MT"/>
                  <a:sym typeface="Brush Script MT"/>
                </a:rPr>
                <a:t>Knowledge Park</a:t>
              </a:r>
            </a:p>
          </p:txBody>
        </p:sp>
        <p:pic>
          <p:nvPicPr>
            <p:cNvPr id="217" name="Ugdam Knowledge Park" descr="Ugdam Knowledge Park"/>
            <p:cNvPicPr>
              <a:picLocks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-1" y="-1"/>
              <a:ext cx="2357137" cy="1529436"/>
            </a:xfrm>
            <a:prstGeom prst="rect">
              <a:avLst/>
            </a:prstGeom>
            <a:effectLst/>
          </p:spPr>
        </p:pic>
      </p:grpSp>
      <p:pic>
        <p:nvPicPr>
          <p:cNvPr id="220" name="badge.JPG" descr="badge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38798" y="5078373"/>
            <a:ext cx="1360550" cy="13605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13" dur="indefinite" fill="hold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1" animBg="1" advAuto="0"/>
      <p:bldP spid="219" grpId="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ontent Placeholder 4"/>
          <p:cNvSpPr txBox="1">
            <a:spLocks noGrp="1"/>
          </p:cNvSpPr>
          <p:nvPr>
            <p:ph type="title"/>
          </p:nvPr>
        </p:nvSpPr>
        <p:spPr>
          <a:xfrm>
            <a:off x="228599" y="-170"/>
            <a:ext cx="8861018" cy="838370"/>
          </a:xfrm>
          <a:prstGeom prst="rect">
            <a:avLst/>
          </a:prstGeom>
          <a:solidFill>
            <a:srgbClr val="A6A6A6"/>
          </a:solidFill>
          <a:ln w="9525">
            <a:solidFill>
              <a:schemeClr val="accent3"/>
            </a:solidFill>
            <a:round/>
          </a:ln>
        </p:spPr>
        <p:txBody>
          <a:bodyPr lIns="71973" tIns="71973" rIns="71973" bIns="71973"/>
          <a:lstStyle/>
          <a:p>
            <a:pPr algn="l" defTabSz="1219443">
              <a:spcBef>
                <a:spcPts val="500"/>
              </a:spcBef>
              <a:defRPr sz="1900" b="1">
                <a:solidFill>
                  <a:srgbClr val="FFFFFF"/>
                </a:solidFill>
              </a:defRPr>
            </a:pPr>
            <a:r>
              <a:t>Cleaning Academy : </a:t>
            </a:r>
            <a:r>
              <a:rPr i="1"/>
              <a:t>To Educate on effective cleaning Methods</a:t>
            </a:r>
          </a:p>
        </p:txBody>
      </p:sp>
      <p:sp>
        <p:nvSpPr>
          <p:cNvPr id="223" name="Content Placeholder 3"/>
          <p:cNvSpPr txBox="1"/>
          <p:nvPr/>
        </p:nvSpPr>
        <p:spPr>
          <a:xfrm>
            <a:off x="381000" y="1495312"/>
            <a:ext cx="4155976" cy="990601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Using right tool / broom / equipment</a:t>
            </a:r>
          </a:p>
        </p:txBody>
      </p:sp>
      <p:pic>
        <p:nvPicPr>
          <p:cNvPr id="22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17328" y="1611864"/>
            <a:ext cx="1466851" cy="967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39636" y="2683018"/>
            <a:ext cx="1071564" cy="1071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64531" y="1600200"/>
            <a:ext cx="1437843" cy="956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61152" y="2854461"/>
            <a:ext cx="1554308" cy="888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Picture 6" descr="Picture 6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50611" y="3877408"/>
            <a:ext cx="1466851" cy="1094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Picture 7" descr="Picture 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69077" y="3962400"/>
            <a:ext cx="1234274" cy="924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Picture 8" descr="Picture 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150611" y="5005981"/>
            <a:ext cx="1975799" cy="1238354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Content Placeholder 3"/>
          <p:cNvSpPr txBox="1"/>
          <p:nvPr/>
        </p:nvSpPr>
        <p:spPr>
          <a:xfrm>
            <a:off x="443019" y="2674927"/>
            <a:ext cx="4155977" cy="924514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     Time and Motion Study</a:t>
            </a:r>
          </a:p>
        </p:txBody>
      </p:sp>
      <p:sp>
        <p:nvSpPr>
          <p:cNvPr id="232" name="Content Placeholder 3"/>
          <p:cNvSpPr txBox="1"/>
          <p:nvPr/>
        </p:nvSpPr>
        <p:spPr>
          <a:xfrm>
            <a:off x="443019" y="3806182"/>
            <a:ext cx="4155977" cy="990601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Effective Performance and Quality checks.</a:t>
            </a:r>
          </a:p>
        </p:txBody>
      </p:sp>
      <p:sp>
        <p:nvSpPr>
          <p:cNvPr id="233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8502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34" name="Content Placeholder 3"/>
          <p:cNvSpPr txBox="1"/>
          <p:nvPr/>
        </p:nvSpPr>
        <p:spPr>
          <a:xfrm>
            <a:off x="451064" y="4936509"/>
            <a:ext cx="4155977" cy="924514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  Waste Management </a:t>
            </a:r>
          </a:p>
        </p:txBody>
      </p:sp>
      <p:pic>
        <p:nvPicPr>
          <p:cNvPr id="235" name="badge.JPG" descr="badge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267306" y="91551"/>
            <a:ext cx="654928" cy="654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unknown.jpg" descr="unknown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04858" y="5879726"/>
            <a:ext cx="1600072" cy="902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Content Placeholder 4"/>
          <p:cNvGrpSpPr/>
          <p:nvPr/>
        </p:nvGrpSpPr>
        <p:grpSpPr>
          <a:xfrm>
            <a:off x="107427" y="116287"/>
            <a:ext cx="8981300" cy="3618784"/>
            <a:chOff x="-121172" y="-25652"/>
            <a:chExt cx="8981299" cy="3618782"/>
          </a:xfrm>
        </p:grpSpPr>
        <p:sp>
          <p:nvSpPr>
            <p:cNvPr id="238" name="Rectangle"/>
            <p:cNvSpPr/>
            <p:nvPr/>
          </p:nvSpPr>
          <p:spPr>
            <a:xfrm>
              <a:off x="-121173" y="75124"/>
              <a:ext cx="8900627" cy="917648"/>
            </a:xfrm>
            <a:prstGeom prst="rect">
              <a:avLst/>
            </a:prstGeom>
            <a:solidFill>
              <a:srgbClr val="A6A6A6"/>
            </a:solidFill>
            <a:ln w="9525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219443">
                <a:spcBef>
                  <a:spcPts val="400"/>
                </a:spcBef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9" name="Cleaning Academy  To Educate on effective cleaning Methods"/>
            <p:cNvSpPr txBox="1"/>
            <p:nvPr/>
          </p:nvSpPr>
          <p:spPr>
            <a:xfrm>
              <a:off x="80673" y="-25653"/>
              <a:ext cx="8779454" cy="871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1973" tIns="71973" rIns="71973" bIns="71973" numCol="1" anchor="ctr">
              <a:noAutofit/>
            </a:bodyPr>
            <a:lstStyle/>
            <a:p>
              <a:pPr defTabSz="1219443">
                <a:spcBef>
                  <a:spcPts val="500"/>
                </a:spcBef>
                <a:defRPr sz="2100" b="1">
                  <a:solidFill>
                    <a:srgbClr val="FFFFFF"/>
                  </a:solidFill>
                </a:defRPr>
              </a:pPr>
              <a:r>
                <a:t>Cleaning Academy </a:t>
              </a:r>
              <a:r>
                <a:rPr i="1"/>
                <a:t> To Educate on effective cleaning Methods</a:t>
              </a:r>
            </a:p>
          </p:txBody>
        </p:sp>
        <p:sp>
          <p:nvSpPr>
            <p:cNvPr id="240" name="Text"/>
            <p:cNvSpPr txBox="1"/>
            <p:nvPr/>
          </p:nvSpPr>
          <p:spPr>
            <a:xfrm>
              <a:off x="4074282" y="3107989"/>
              <a:ext cx="538236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45719" tIns="45719" rIns="45719" bIns="45719" numCol="1" anchor="t">
              <a:spAutoFit/>
            </a:bodyPr>
            <a:lstStyle/>
            <a:p>
              <a:endParaRPr/>
            </a:p>
          </p:txBody>
        </p:sp>
        <p:sp>
          <p:nvSpPr>
            <p:cNvPr id="241" name="Text"/>
            <p:cNvSpPr txBox="1"/>
            <p:nvPr/>
          </p:nvSpPr>
          <p:spPr>
            <a:xfrm>
              <a:off x="4201282" y="3234989"/>
              <a:ext cx="538236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45719" tIns="45719" rIns="45719" bIns="45719" numCol="1" anchor="t">
              <a:spAutoFit/>
            </a:bodyPr>
            <a:lstStyle/>
            <a:p>
              <a:endParaRPr/>
            </a:p>
          </p:txBody>
        </p:sp>
        <p:pic>
          <p:nvPicPr>
            <p:cNvPr id="242" name="badge.JPG" descr="badge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015888" y="206484"/>
              <a:ext cx="654928" cy="6549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4" name="Content Placeholder 3"/>
          <p:cNvSpPr txBox="1"/>
          <p:nvPr/>
        </p:nvSpPr>
        <p:spPr>
          <a:xfrm>
            <a:off x="304800" y="1619250"/>
            <a:ext cx="3810000" cy="990600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Train cleaning responsible personnel for them to impart further trainings at site.</a:t>
            </a:r>
          </a:p>
        </p:txBody>
      </p:sp>
      <p:sp>
        <p:nvSpPr>
          <p:cNvPr id="245" name="Content Placeholder 3"/>
          <p:cNvSpPr txBox="1"/>
          <p:nvPr/>
        </p:nvSpPr>
        <p:spPr>
          <a:xfrm>
            <a:off x="304800" y="3269388"/>
            <a:ext cx="3810000" cy="902822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Identification of right and wrong</a:t>
            </a:r>
          </a:p>
        </p:txBody>
      </p:sp>
      <p:sp>
        <p:nvSpPr>
          <p:cNvPr id="246" name="Content Placeholder 3"/>
          <p:cNvSpPr txBox="1"/>
          <p:nvPr/>
        </p:nvSpPr>
        <p:spPr>
          <a:xfrm>
            <a:off x="304800" y="4677642"/>
            <a:ext cx="3810000" cy="990601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Hands on trainings with quality checks</a:t>
            </a:r>
          </a:p>
        </p:txBody>
      </p:sp>
      <p:pic>
        <p:nvPicPr>
          <p:cNvPr id="24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18171" y="4765964"/>
            <a:ext cx="1001629" cy="813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6500" y="4700401"/>
            <a:ext cx="1605384" cy="879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18171" y="5811982"/>
            <a:ext cx="1006611" cy="716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Picture 5" descr="Picture 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86500" y="5696670"/>
            <a:ext cx="1616269" cy="8322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Picture 6" descr="Picture 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358666" y="3283456"/>
            <a:ext cx="1735283" cy="976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Picture 7" descr="Picture 7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48450" y="3303594"/>
            <a:ext cx="2490750" cy="956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Picture 8" descr="Picture 8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226306" y="1371600"/>
            <a:ext cx="2057401" cy="1485900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8502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255" name="unknown.jpg" descr="unknown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33914" y="5797318"/>
            <a:ext cx="1600072" cy="902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Content Placeholder 4"/>
          <p:cNvGrpSpPr/>
          <p:nvPr/>
        </p:nvGrpSpPr>
        <p:grpSpPr>
          <a:xfrm>
            <a:off x="107427" y="116287"/>
            <a:ext cx="8981300" cy="1018425"/>
            <a:chOff x="-121172" y="-25652"/>
            <a:chExt cx="8981299" cy="1018424"/>
          </a:xfrm>
        </p:grpSpPr>
        <p:sp>
          <p:nvSpPr>
            <p:cNvPr id="257" name="Rectangle"/>
            <p:cNvSpPr/>
            <p:nvPr/>
          </p:nvSpPr>
          <p:spPr>
            <a:xfrm>
              <a:off x="-121173" y="75124"/>
              <a:ext cx="8900627" cy="917648"/>
            </a:xfrm>
            <a:prstGeom prst="rect">
              <a:avLst/>
            </a:prstGeom>
            <a:solidFill>
              <a:srgbClr val="A6A6A6"/>
            </a:solidFill>
            <a:ln w="9525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219443">
                <a:spcBef>
                  <a:spcPts val="400"/>
                </a:spcBef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8" name="Waste Management"/>
            <p:cNvSpPr txBox="1"/>
            <p:nvPr/>
          </p:nvSpPr>
          <p:spPr>
            <a:xfrm>
              <a:off x="80673" y="-25653"/>
              <a:ext cx="8779454" cy="871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1973" tIns="71973" rIns="71973" bIns="71973" numCol="1" anchor="ctr">
              <a:noAutofit/>
            </a:bodyPr>
            <a:lstStyle>
              <a:lvl1pPr defTabSz="1219443">
                <a:spcBef>
                  <a:spcPts val="500"/>
                </a:spcBef>
                <a:defRPr sz="2100" b="1">
                  <a:solidFill>
                    <a:srgbClr val="FFFFFF"/>
                  </a:solidFill>
                </a:defRPr>
              </a:lvl1pPr>
            </a:lstStyle>
            <a:p>
              <a:r>
                <a:t>Waste Management</a:t>
              </a:r>
            </a:p>
          </p:txBody>
        </p:sp>
        <p:pic>
          <p:nvPicPr>
            <p:cNvPr id="259" name="badge.JPG" descr="badge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015888" y="206484"/>
              <a:ext cx="654928" cy="6549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1" name="Content Placeholder 3"/>
          <p:cNvSpPr txBox="1"/>
          <p:nvPr/>
        </p:nvSpPr>
        <p:spPr>
          <a:xfrm>
            <a:off x="304800" y="1619250"/>
            <a:ext cx="3810000" cy="990600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Waste segregation process </a:t>
            </a:r>
          </a:p>
        </p:txBody>
      </p:sp>
      <p:sp>
        <p:nvSpPr>
          <p:cNvPr id="262" name="Content Placeholder 3"/>
          <p:cNvSpPr txBox="1"/>
          <p:nvPr/>
        </p:nvSpPr>
        <p:spPr>
          <a:xfrm>
            <a:off x="304800" y="3269388"/>
            <a:ext cx="3810000" cy="902822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         Collection &amp; Disposal</a:t>
            </a:r>
          </a:p>
        </p:txBody>
      </p:sp>
      <p:sp>
        <p:nvSpPr>
          <p:cNvPr id="263" name="Content Placeholder 3"/>
          <p:cNvSpPr txBox="1"/>
          <p:nvPr/>
        </p:nvSpPr>
        <p:spPr>
          <a:xfrm>
            <a:off x="304800" y="4677642"/>
            <a:ext cx="3810000" cy="990601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        Composting</a:t>
            </a:r>
          </a:p>
        </p:txBody>
      </p:sp>
      <p:sp>
        <p:nvSpPr>
          <p:cNvPr id="264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8502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65" name="unknown.jpg" descr="unknow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983" y="5789250"/>
            <a:ext cx="1600072" cy="90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27474" y="4721531"/>
            <a:ext cx="1217652" cy="90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a06c8737-0892-4e45-b3ba-dadbef62027e.JPG" descr="a06c8737-0892-4e45-b3ba-dadbef62027e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64862" y="1839863"/>
            <a:ext cx="1385603" cy="7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93584" y="1839863"/>
            <a:ext cx="1098462" cy="688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38529" y="3354470"/>
            <a:ext cx="1302501" cy="732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950039" y="3377262"/>
            <a:ext cx="1221462" cy="687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74439" y="3324415"/>
            <a:ext cx="1004532" cy="753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604468" y="1687783"/>
            <a:ext cx="744474" cy="992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Content Placeholder 4"/>
          <p:cNvGrpSpPr/>
          <p:nvPr/>
        </p:nvGrpSpPr>
        <p:grpSpPr>
          <a:xfrm>
            <a:off x="107427" y="116287"/>
            <a:ext cx="8981300" cy="1018425"/>
            <a:chOff x="-121172" y="-25652"/>
            <a:chExt cx="8981299" cy="1018424"/>
          </a:xfrm>
        </p:grpSpPr>
        <p:sp>
          <p:nvSpPr>
            <p:cNvPr id="274" name="Rectangle"/>
            <p:cNvSpPr/>
            <p:nvPr/>
          </p:nvSpPr>
          <p:spPr>
            <a:xfrm>
              <a:off x="-121173" y="75124"/>
              <a:ext cx="8900627" cy="917648"/>
            </a:xfrm>
            <a:prstGeom prst="rect">
              <a:avLst/>
            </a:prstGeom>
            <a:solidFill>
              <a:srgbClr val="A6A6A6"/>
            </a:solidFill>
            <a:ln w="9525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219443">
                <a:spcBef>
                  <a:spcPts val="400"/>
                </a:spcBef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5" name="Toilets"/>
            <p:cNvSpPr txBox="1"/>
            <p:nvPr/>
          </p:nvSpPr>
          <p:spPr>
            <a:xfrm>
              <a:off x="80673" y="-25653"/>
              <a:ext cx="8779454" cy="8719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1973" tIns="71973" rIns="71973" bIns="71973" numCol="1" anchor="ctr">
              <a:noAutofit/>
            </a:bodyPr>
            <a:lstStyle>
              <a:lvl1pPr defTabSz="1219443">
                <a:spcBef>
                  <a:spcPts val="500"/>
                </a:spcBef>
                <a:defRPr sz="2100" b="1">
                  <a:solidFill>
                    <a:srgbClr val="FFFFFF"/>
                  </a:solidFill>
                </a:defRPr>
              </a:lvl1pPr>
            </a:lstStyle>
            <a:p>
              <a:r>
                <a:t>Toilets </a:t>
              </a:r>
            </a:p>
          </p:txBody>
        </p:sp>
        <p:pic>
          <p:nvPicPr>
            <p:cNvPr id="276" name="badge.JPG" descr="badge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015888" y="206484"/>
              <a:ext cx="654928" cy="6549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8" name="Content Placeholder 3"/>
          <p:cNvSpPr txBox="1"/>
          <p:nvPr/>
        </p:nvSpPr>
        <p:spPr>
          <a:xfrm>
            <a:off x="292100" y="3073577"/>
            <a:ext cx="3810000" cy="990601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spcBef>
                <a:spcPts val="300"/>
              </a:spcBef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Inculcate right habits</a:t>
            </a:r>
          </a:p>
        </p:txBody>
      </p:sp>
      <p:sp>
        <p:nvSpPr>
          <p:cNvPr id="279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8502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80" name="unknown.jpg" descr="unknow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778" y="5619817"/>
            <a:ext cx="1600072" cy="902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59325" y="1477930"/>
            <a:ext cx="1432054" cy="2547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75568" y="4306420"/>
            <a:ext cx="1299782" cy="1733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45618" y="1443566"/>
            <a:ext cx="2042739" cy="1148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431343" y="2767373"/>
            <a:ext cx="900951" cy="1603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84520" y="4936066"/>
            <a:ext cx="1958281" cy="1100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524088" y="3127466"/>
            <a:ext cx="1528395" cy="764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Content Placeholder 4"/>
          <p:cNvGrpSpPr/>
          <p:nvPr/>
        </p:nvGrpSpPr>
        <p:grpSpPr>
          <a:xfrm>
            <a:off x="415634" y="152399"/>
            <a:ext cx="8528341" cy="838201"/>
            <a:chOff x="0" y="8474"/>
            <a:chExt cx="8528339" cy="838200"/>
          </a:xfrm>
        </p:grpSpPr>
        <p:sp>
          <p:nvSpPr>
            <p:cNvPr id="288" name="Rectangle"/>
            <p:cNvSpPr/>
            <p:nvPr/>
          </p:nvSpPr>
          <p:spPr>
            <a:xfrm>
              <a:off x="0" y="8474"/>
              <a:ext cx="8528340" cy="838201"/>
            </a:xfrm>
            <a:prstGeom prst="rect">
              <a:avLst/>
            </a:prstGeom>
            <a:solidFill>
              <a:srgbClr val="A6A6A6"/>
            </a:solidFill>
            <a:ln w="9525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1219443">
                <a:spcBef>
                  <a:spcPts val="400"/>
                </a:spcBef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9" name="Cleaning Academy : To Educate on effective cleaning Methods"/>
            <p:cNvSpPr txBox="1"/>
            <p:nvPr/>
          </p:nvSpPr>
          <p:spPr>
            <a:xfrm>
              <a:off x="0" y="190499"/>
              <a:ext cx="8528340" cy="474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1973" tIns="71973" rIns="71973" bIns="71973" numCol="1" anchor="ctr">
              <a:spAutoFit/>
            </a:bodyPr>
            <a:lstStyle/>
            <a:p>
              <a:pPr defTabSz="1219443">
                <a:spcBef>
                  <a:spcPts val="500"/>
                </a:spcBef>
                <a:defRPr sz="2200" b="1">
                  <a:solidFill>
                    <a:srgbClr val="FFFFFF"/>
                  </a:solidFill>
                </a:defRPr>
              </a:pPr>
              <a:r>
                <a:t>Cleaning Academy : </a:t>
              </a:r>
              <a:r>
                <a:rPr i="1"/>
                <a:t>To Educate on effective cleaning Methods</a:t>
              </a:r>
            </a:p>
          </p:txBody>
        </p:sp>
      </p:grpSp>
      <p:pic>
        <p:nvPicPr>
          <p:cNvPr id="29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00800" y="1143000"/>
            <a:ext cx="2543175" cy="1800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81800" y="3124200"/>
            <a:ext cx="2009775" cy="1252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66466" y="4648200"/>
            <a:ext cx="1972735" cy="137160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Content Placeholder 3"/>
          <p:cNvSpPr txBox="1"/>
          <p:nvPr/>
        </p:nvSpPr>
        <p:spPr>
          <a:xfrm>
            <a:off x="415636" y="1295400"/>
            <a:ext cx="4253581" cy="609600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Develop unskilled workers to skilled workers.</a:t>
            </a:r>
          </a:p>
        </p:txBody>
      </p:sp>
      <p:sp>
        <p:nvSpPr>
          <p:cNvPr id="295" name="Content Placeholder 3"/>
          <p:cNvSpPr txBox="1"/>
          <p:nvPr/>
        </p:nvSpPr>
        <p:spPr>
          <a:xfrm>
            <a:off x="422563" y="2590800"/>
            <a:ext cx="4239727" cy="495300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 Safai Karamchari to Operators”</a:t>
            </a:r>
          </a:p>
        </p:txBody>
      </p:sp>
      <p:sp>
        <p:nvSpPr>
          <p:cNvPr id="296" name="Content Placeholder 3"/>
          <p:cNvSpPr txBox="1"/>
          <p:nvPr/>
        </p:nvSpPr>
        <p:spPr>
          <a:xfrm>
            <a:off x="443344" y="3962400"/>
            <a:ext cx="4198164" cy="495300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Savings on Cost</a:t>
            </a:r>
          </a:p>
        </p:txBody>
      </p:sp>
      <p:sp>
        <p:nvSpPr>
          <p:cNvPr id="297" name="Content Placeholder 3"/>
          <p:cNvSpPr txBox="1"/>
          <p:nvPr/>
        </p:nvSpPr>
        <p:spPr>
          <a:xfrm>
            <a:off x="422563" y="5292435"/>
            <a:ext cx="4239727" cy="495301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spcBef>
                <a:spcPts val="3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Develop Future Trainers</a:t>
            </a:r>
          </a:p>
        </p:txBody>
      </p:sp>
      <p:sp>
        <p:nvSpPr>
          <p:cNvPr id="298" name="Slide Number Placeholder 1"/>
          <p:cNvSpPr txBox="1">
            <a:spLocks noGrp="1"/>
          </p:cNvSpPr>
          <p:nvPr>
            <p:ph type="sldNum" sz="quarter" idx="2"/>
          </p:nvPr>
        </p:nvSpPr>
        <p:spPr>
          <a:xfrm>
            <a:off x="8502739" y="6404292"/>
            <a:ext cx="184061" cy="2692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99" name="unknown.jpg" descr="unknown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9083" y="5807057"/>
            <a:ext cx="1600072" cy="9028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70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70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486</Words>
  <Application>Microsoft Office PowerPoint</Application>
  <PresentationFormat>On-screen Show (4:3)</PresentationFormat>
  <Paragraphs>106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Brush Script MT</vt:lpstr>
      <vt:lpstr>Calibri</vt:lpstr>
      <vt:lpstr>Helvetica</vt:lpstr>
      <vt:lpstr>Verdana</vt:lpstr>
      <vt:lpstr>Office Theme</vt:lpstr>
      <vt:lpstr>PowerPoint Presentation</vt:lpstr>
      <vt:lpstr>PowerPoint Presentation</vt:lpstr>
      <vt:lpstr>PowerPoint Presentation</vt:lpstr>
      <vt:lpstr>Establishment of Academy for Cleaning Science  Udgam Knowledge Park</vt:lpstr>
      <vt:lpstr>Cleaning Academy : To Educate on effective cleaning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Areas of prime Importance </vt:lpstr>
      <vt:lpstr>Modern ways of cleaning – Not Far to adopt.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Amit</cp:lastModifiedBy>
  <cp:revision>2</cp:revision>
  <dcterms:modified xsi:type="dcterms:W3CDTF">2018-05-03T13:04:30Z</dcterms:modified>
</cp:coreProperties>
</file>